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4" r:id="rId1"/>
  </p:sldMasterIdLst>
  <p:sldIdLst>
    <p:sldId id="265" r:id="rId2"/>
    <p:sldId id="256" r:id="rId3"/>
    <p:sldId id="266" r:id="rId4"/>
    <p:sldId id="258" r:id="rId5"/>
    <p:sldId id="267" r:id="rId6"/>
    <p:sldId id="260" r:id="rId7"/>
    <p:sldId id="262" r:id="rId8"/>
    <p:sldId id="274" r:id="rId9"/>
    <p:sldId id="261" r:id="rId10"/>
    <p:sldId id="268" r:id="rId11"/>
    <p:sldId id="269" r:id="rId12"/>
    <p:sldId id="273" r:id="rId13"/>
    <p:sldId id="281" r:id="rId14"/>
    <p:sldId id="282" r:id="rId15"/>
    <p:sldId id="270" r:id="rId16"/>
    <p:sldId id="264" r:id="rId17"/>
    <p:sldId id="283" r:id="rId18"/>
    <p:sldId id="284" r:id="rId19"/>
    <p:sldId id="275" r:id="rId20"/>
    <p:sldId id="276" r:id="rId21"/>
    <p:sldId id="277" r:id="rId22"/>
    <p:sldId id="279" r:id="rId23"/>
    <p:sldId id="278" r:id="rId24"/>
    <p:sldId id="280" r:id="rId25"/>
    <p:sldId id="285" r:id="rId2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3" d="100"/>
          <a:sy n="63" d="100"/>
        </p:scale>
        <p:origin x="84" y="9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pPr algn="r"/>
            <a:fld id="{3F9AFA87-1417-4992-ABD9-27C3BC8CC883}" type="datetimeFigureOut">
              <a:rPr lang="en-US" smtClean="0"/>
              <a:pPr algn="r"/>
              <a:t>2022-04-05</a:t>
            </a:fld>
            <a:endParaRPr lang="en-US" dirty="0"/>
          </a:p>
        </p:txBody>
      </p:sp>
      <p:sp>
        <p:nvSpPr>
          <p:cNvPr id="5" name="Footer Placeholder 4"/>
          <p:cNvSpPr>
            <a:spLocks noGrp="1"/>
          </p:cNvSpPr>
          <p:nvPr>
            <p:ph type="ftr" sz="quarter" idx="11"/>
          </p:nvPr>
        </p:nvSpPr>
        <p:spPr>
          <a:xfrm>
            <a:off x="2416500" y="329307"/>
            <a:ext cx="4973915" cy="309201"/>
          </a:xfrm>
        </p:spPr>
        <p:txBody>
          <a:bodyPr/>
          <a:lstStyle/>
          <a:p>
            <a:endParaRPr lang="en-US" sz="1000" dirty="0"/>
          </a:p>
        </p:txBody>
      </p:sp>
      <p:sp>
        <p:nvSpPr>
          <p:cNvPr id="6" name="Slide Number Placeholder 5"/>
          <p:cNvSpPr>
            <a:spLocks noGrp="1"/>
          </p:cNvSpPr>
          <p:nvPr>
            <p:ph type="sldNum" sz="quarter" idx="12"/>
          </p:nvPr>
        </p:nvSpPr>
        <p:spPr>
          <a:xfrm>
            <a:off x="1437664" y="798973"/>
            <a:ext cx="811019" cy="503578"/>
          </a:xfrm>
        </p:spPr>
        <p:txBody>
          <a:bodyPr/>
          <a:lstStyle/>
          <a:p>
            <a:fld id="{CB1E4CB7-CB13-4810-BF18-BE31AFC64F93}" type="slidenum">
              <a:rPr lang="en-US" smtClean="0"/>
              <a:pPr/>
              <a:t>‹#›</a:t>
            </a:fld>
            <a:endParaRPr lang="en-US" sz="1000" dirty="0"/>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6938220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F9AFA87-1417-4992-ABD9-27C3BC8CC883}" type="datetimeFigureOut">
              <a:rPr lang="en-US" smtClean="0"/>
              <a:t>2022-04-05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B1E4CB7-CB13-4810-BF18-BE31AFC64F93}" type="slidenum">
              <a:rPr lang="en-US" smtClean="0"/>
              <a:t>‹#›</a:t>
            </a:fld>
            <a:endParaRPr lang="en-US"/>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8619889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F9AFA87-1417-4992-ABD9-27C3BC8CC883}" type="datetimeFigureOut">
              <a:rPr lang="en-US" smtClean="0"/>
              <a:t>2022-04-05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B1E4CB7-CB13-4810-BF18-BE31AFC64F93}" type="slidenum">
              <a:rPr lang="en-US" smtClean="0"/>
              <a:t>‹#›</a:t>
            </a:fld>
            <a:endParaRPr lang="en-US"/>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7816716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F9AFA87-1417-4992-ABD9-27C3BC8CC883}" type="datetimeFigureOut">
              <a:rPr lang="en-US" smtClean="0"/>
              <a:t>2022-04-05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B1E4CB7-CB13-4810-BF18-BE31AFC64F93}" type="slidenum">
              <a:rPr lang="en-US" smtClean="0"/>
              <a:t>‹#›</a:t>
            </a:fld>
            <a:endParaRPr lang="en-US"/>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017630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F9AFA87-1417-4992-ABD9-27C3BC8CC883}" type="datetimeFigureOut">
              <a:rPr lang="en-US" smtClean="0"/>
              <a:t>2022-04-05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B1E4CB7-CB13-4810-BF18-BE31AFC64F93}" type="slidenum">
              <a:rPr lang="en-US" smtClean="0"/>
              <a:t>‹#›</a:t>
            </a:fld>
            <a:endParaRPr lang="en-US"/>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556001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F9AFA87-1417-4992-ABD9-27C3BC8CC883}" type="datetimeFigureOut">
              <a:rPr lang="en-US" smtClean="0"/>
              <a:t>2022-04-05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B1E4CB7-CB13-4810-BF18-BE31AFC64F93}" type="slidenum">
              <a:rPr lang="en-US" smtClean="0"/>
              <a:t>‹#›</a:t>
            </a:fld>
            <a:endParaRPr lang="en-US" dirty="0"/>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0808788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F9AFA87-1417-4992-ABD9-27C3BC8CC883}" type="datetimeFigureOut">
              <a:rPr lang="en-US" smtClean="0"/>
              <a:t>2022-04-05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B1E4CB7-CB13-4810-BF18-BE31AFC64F93}" type="slidenum">
              <a:rPr lang="en-US" smtClean="0"/>
              <a:t>‹#›</a:t>
            </a:fld>
            <a:endParaRPr lang="en-US"/>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7463946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F9AFA87-1417-4992-ABD9-27C3BC8CC883}" type="datetimeFigureOut">
              <a:rPr lang="en-US" smtClean="0"/>
              <a:t>2022-04-05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B1E4CB7-CB13-4810-BF18-BE31AFC64F93}" type="slidenum">
              <a:rPr lang="en-US" smtClean="0"/>
              <a:t>‹#›</a:t>
            </a:fld>
            <a:endParaRPr lang="en-US"/>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6622058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F9AFA87-1417-4992-ABD9-27C3BC8CC883}" type="datetimeFigureOut">
              <a:rPr lang="en-US" smtClean="0"/>
              <a:t>2022-04-05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B1E4CB7-CB13-4810-BF18-BE31AFC64F93}" type="slidenum">
              <a:rPr lang="en-US" smtClean="0"/>
              <a:t>‹#›</a:t>
            </a:fld>
            <a:endParaRPr lang="en-US"/>
          </a:p>
        </p:txBody>
      </p:sp>
    </p:spTree>
    <p:extLst>
      <p:ext uri="{BB962C8B-B14F-4D97-AF65-F5344CB8AC3E}">
        <p14:creationId xmlns:p14="http://schemas.microsoft.com/office/powerpoint/2010/main" val="4239332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F9AFA87-1417-4992-ABD9-27C3BC8CC883}" type="datetimeFigureOut">
              <a:rPr lang="en-US" smtClean="0"/>
              <a:t>2022-04-05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B1E4CB7-CB13-4810-BF18-BE31AFC64F93}" type="slidenum">
              <a:rPr lang="en-US" smtClean="0"/>
              <a:t>‹#›</a:t>
            </a:fld>
            <a:endParaRPr lang="en-US"/>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801043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3F9AFA87-1417-4992-ABD9-27C3BC8CC883}" type="datetimeFigureOut">
              <a:rPr lang="en-US" smtClean="0"/>
              <a:t>2022-04-05</a:t>
            </a:fld>
            <a:endParaRPr lang="en-US"/>
          </a:p>
        </p:txBody>
      </p:sp>
      <p:sp>
        <p:nvSpPr>
          <p:cNvPr id="6" name="Footer Placeholder 5"/>
          <p:cNvSpPr>
            <a:spLocks noGrp="1"/>
          </p:cNvSpPr>
          <p:nvPr>
            <p:ph type="ftr" sz="quarter" idx="11"/>
          </p:nvPr>
        </p:nvSpPr>
        <p:spPr>
          <a:xfrm>
            <a:off x="1447382" y="318640"/>
            <a:ext cx="5541004" cy="320931"/>
          </a:xfrm>
        </p:spPr>
        <p:txBody>
          <a:bodyPr/>
          <a:lstStyle/>
          <a:p>
            <a:endParaRPr lang="en-US"/>
          </a:p>
        </p:txBody>
      </p:sp>
      <p:sp>
        <p:nvSpPr>
          <p:cNvPr id="7" name="Slide Number Placeholder 6"/>
          <p:cNvSpPr>
            <a:spLocks noGrp="1"/>
          </p:cNvSpPr>
          <p:nvPr>
            <p:ph type="sldNum" sz="quarter" idx="12"/>
          </p:nvPr>
        </p:nvSpPr>
        <p:spPr/>
        <p:txBody>
          <a:bodyPr/>
          <a:lstStyle/>
          <a:p>
            <a:fld id="{CB1E4CB7-CB13-4810-BF18-BE31AFC64F93}" type="slidenum">
              <a:rPr lang="en-US" smtClean="0"/>
              <a:t>‹#›</a:t>
            </a:fld>
            <a:endParaRPr lang="en-US"/>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7850030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pPr algn="r"/>
            <a:fld id="{3F9AFA87-1417-4992-ABD9-27C3BC8CC883}" type="datetimeFigureOut">
              <a:rPr lang="en-US" smtClean="0"/>
              <a:pPr algn="r"/>
              <a:t>2022-04-05</a:t>
            </a:fld>
            <a:endParaRPr lang="en-US" dirty="0"/>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sz="1000" dirty="0"/>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CB1E4CB7-CB13-4810-BF18-BE31AFC64F93}" type="slidenum">
              <a:rPr lang="en-US" smtClean="0"/>
              <a:pPr/>
              <a:t>‹#›</a:t>
            </a:fld>
            <a:endParaRPr lang="en-US" sz="1000" dirty="0"/>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46785009"/>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hyperlink" Target="https://nensih.github.io/Social_media_impact/" TargetMode="External"/><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hyperlink" Target="https://public.tableau.com/app/profile/nensi7308/viz/SocialmediausageSuiciderate/Story" TargetMode="External"/></Relationships>
</file>

<file path=ppt/slides/_rels/slide2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jp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1.jpg"/></Relationships>
</file>

<file path=ppt/slides/_rels/slide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4000"/>
                <a:satMod val="80000"/>
                <a:lumMod val="106000"/>
              </a:schemeClr>
            </a:gs>
            <a:gs pos="100000">
              <a:schemeClr val="bg1">
                <a:shade val="80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3522FE7-5A29-4EF6-B1EF-2CA55748A7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9" name="Picture 8">
            <a:extLst>
              <a:ext uri="{FF2B5EF4-FFF2-40B4-BE49-F238E27FC236}">
                <a16:creationId xmlns:a16="http://schemas.microsoft.com/office/drawing/2014/main" id="{C2192E09-EBC7-416C-B887-DFF915D7F43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1" name="Straight Connector 10">
            <a:extLst>
              <a:ext uri="{FF2B5EF4-FFF2-40B4-BE49-F238E27FC236}">
                <a16:creationId xmlns:a16="http://schemas.microsoft.com/office/drawing/2014/main" id="{2924498D-E084-44BE-A196-CFCE3556435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3BBC7667-C352-4842-9AFD-E5C16AD002F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15" name="Rectangle 14">
            <a:extLst>
              <a:ext uri="{FF2B5EF4-FFF2-40B4-BE49-F238E27FC236}">
                <a16:creationId xmlns:a16="http://schemas.microsoft.com/office/drawing/2014/main" id="{F0AB17F6-592B-45CB-96F6-705C9825AF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FC29038-DDBC-4BFF-89F4-CE1EC9E6EEB3}"/>
              </a:ext>
            </a:extLst>
          </p:cNvPr>
          <p:cNvSpPr>
            <a:spLocks noGrp="1"/>
          </p:cNvSpPr>
          <p:nvPr>
            <p:ph type="title"/>
          </p:nvPr>
        </p:nvSpPr>
        <p:spPr>
          <a:xfrm>
            <a:off x="5039068" y="802298"/>
            <a:ext cx="6015784" cy="5116985"/>
          </a:xfrm>
        </p:spPr>
        <p:txBody>
          <a:bodyPr vert="horz" lIns="91440" tIns="45720" rIns="91440" bIns="0" rtlCol="0" anchor="ctr">
            <a:normAutofit/>
          </a:bodyPr>
          <a:lstStyle/>
          <a:p>
            <a:pPr marL="1143000" indent="-1143000"/>
            <a:r>
              <a:rPr lang="en-US" sz="6600" dirty="0"/>
              <a:t>1. Selected Topic</a:t>
            </a:r>
          </a:p>
        </p:txBody>
      </p:sp>
      <p:cxnSp>
        <p:nvCxnSpPr>
          <p:cNvPr id="17" name="Straight Connector 16">
            <a:extLst>
              <a:ext uri="{FF2B5EF4-FFF2-40B4-BE49-F238E27FC236}">
                <a16:creationId xmlns:a16="http://schemas.microsoft.com/office/drawing/2014/main" id="{5A9284E7-0823-472D-9963-18D89DFEB8B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760590"/>
            <a:ext cx="0" cy="3200400"/>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22279972"/>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4000"/>
                <a:satMod val="80000"/>
                <a:lumMod val="106000"/>
              </a:schemeClr>
            </a:gs>
            <a:gs pos="100000">
              <a:schemeClr val="bg1">
                <a:shade val="80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3522FE7-5A29-4EF6-B1EF-2CA55748A7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9" name="Picture 8">
            <a:extLst>
              <a:ext uri="{FF2B5EF4-FFF2-40B4-BE49-F238E27FC236}">
                <a16:creationId xmlns:a16="http://schemas.microsoft.com/office/drawing/2014/main" id="{C2192E09-EBC7-416C-B887-DFF915D7F43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1" name="Straight Connector 10">
            <a:extLst>
              <a:ext uri="{FF2B5EF4-FFF2-40B4-BE49-F238E27FC236}">
                <a16:creationId xmlns:a16="http://schemas.microsoft.com/office/drawing/2014/main" id="{2924498D-E084-44BE-A196-CFCE3556435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3BBC7667-C352-4842-9AFD-E5C16AD002F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15" name="Rectangle 14">
            <a:extLst>
              <a:ext uri="{FF2B5EF4-FFF2-40B4-BE49-F238E27FC236}">
                <a16:creationId xmlns:a16="http://schemas.microsoft.com/office/drawing/2014/main" id="{F0AB17F6-592B-45CB-96F6-705C9825AF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FC29038-DDBC-4BFF-89F4-CE1EC9E6EEB3}"/>
              </a:ext>
            </a:extLst>
          </p:cNvPr>
          <p:cNvSpPr>
            <a:spLocks noGrp="1"/>
          </p:cNvSpPr>
          <p:nvPr>
            <p:ph type="title"/>
          </p:nvPr>
        </p:nvSpPr>
        <p:spPr>
          <a:xfrm>
            <a:off x="5039066" y="802298"/>
            <a:ext cx="6015784" cy="5116985"/>
          </a:xfrm>
        </p:spPr>
        <p:txBody>
          <a:bodyPr vert="horz" lIns="91440" tIns="45720" rIns="91440" bIns="0" rtlCol="0" anchor="ctr">
            <a:normAutofit/>
          </a:bodyPr>
          <a:lstStyle/>
          <a:p>
            <a:pPr marL="1143000" indent="-1143000"/>
            <a:r>
              <a:rPr lang="en-US" sz="6600" dirty="0"/>
              <a:t>5. </a:t>
            </a:r>
            <a:r>
              <a:rPr lang="en-US" sz="5800" dirty="0"/>
              <a:t>Analytical objectives</a:t>
            </a:r>
          </a:p>
        </p:txBody>
      </p:sp>
      <p:cxnSp>
        <p:nvCxnSpPr>
          <p:cNvPr id="17" name="Straight Connector 16">
            <a:extLst>
              <a:ext uri="{FF2B5EF4-FFF2-40B4-BE49-F238E27FC236}">
                <a16:creationId xmlns:a16="http://schemas.microsoft.com/office/drawing/2014/main" id="{5A9284E7-0823-472D-9963-18D89DFEB8B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760590"/>
            <a:ext cx="0" cy="3200400"/>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51353499"/>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89499D-19E6-427B-B727-0C2FA93DD911}"/>
              </a:ext>
            </a:extLst>
          </p:cNvPr>
          <p:cNvSpPr>
            <a:spLocks noGrp="1"/>
          </p:cNvSpPr>
          <p:nvPr>
            <p:ph type="title"/>
          </p:nvPr>
        </p:nvSpPr>
        <p:spPr>
          <a:xfrm>
            <a:off x="1451579" y="804519"/>
            <a:ext cx="9603275" cy="1049235"/>
          </a:xfrm>
        </p:spPr>
        <p:txBody>
          <a:bodyPr>
            <a:normAutofit/>
          </a:bodyPr>
          <a:lstStyle/>
          <a:p>
            <a:r>
              <a:rPr lang="en-US" dirty="0"/>
              <a:t>Questions we hope to answer with data</a:t>
            </a:r>
          </a:p>
        </p:txBody>
      </p:sp>
      <p:sp>
        <p:nvSpPr>
          <p:cNvPr id="3" name="Content Placeholder 2">
            <a:extLst>
              <a:ext uri="{FF2B5EF4-FFF2-40B4-BE49-F238E27FC236}">
                <a16:creationId xmlns:a16="http://schemas.microsoft.com/office/drawing/2014/main" id="{D5267366-8BC9-4150-9547-80CF723798F3}"/>
              </a:ext>
            </a:extLst>
          </p:cNvPr>
          <p:cNvSpPr>
            <a:spLocks noGrp="1"/>
          </p:cNvSpPr>
          <p:nvPr>
            <p:ph idx="1"/>
          </p:nvPr>
        </p:nvSpPr>
        <p:spPr>
          <a:xfrm>
            <a:off x="1451579" y="2015734"/>
            <a:ext cx="4034821" cy="3450613"/>
          </a:xfrm>
        </p:spPr>
        <p:txBody>
          <a:bodyPr>
            <a:normAutofit/>
          </a:bodyPr>
          <a:lstStyle/>
          <a:p>
            <a:pPr marL="0" indent="0">
              <a:buNone/>
            </a:pPr>
            <a:r>
              <a:rPr lang="en-US" b="0" i="0" dirty="0">
                <a:effectLst/>
                <a:latin typeface="-apple-system"/>
              </a:rPr>
              <a:t>We wanted to determine whether an uptick in social media use in recent years overlaps with an increase in suicide rates, particularly among younger cohorts who use social media in the greatest numbers. To determine correlation, we plan to visualize U.S. suicide rates and social media use over time.</a:t>
            </a:r>
          </a:p>
          <a:p>
            <a:pPr marL="0" indent="0">
              <a:buNone/>
            </a:pPr>
            <a:endParaRPr lang="en-US" dirty="0"/>
          </a:p>
        </p:txBody>
      </p:sp>
      <p:pic>
        <p:nvPicPr>
          <p:cNvPr id="5" name="Picture 4" descr="Chart, line chart&#10;&#10;Description automatically generated">
            <a:extLst>
              <a:ext uri="{FF2B5EF4-FFF2-40B4-BE49-F238E27FC236}">
                <a16:creationId xmlns:a16="http://schemas.microsoft.com/office/drawing/2014/main" id="{6AFBE7AF-C1DD-4418-96F5-8CDF47DBE8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86400" y="2015733"/>
            <a:ext cx="5587999" cy="3450613"/>
          </a:xfrm>
          <a:prstGeom prst="rect">
            <a:avLst/>
          </a:prstGeom>
        </p:spPr>
      </p:pic>
    </p:spTree>
    <p:extLst>
      <p:ext uri="{BB962C8B-B14F-4D97-AF65-F5344CB8AC3E}">
        <p14:creationId xmlns:p14="http://schemas.microsoft.com/office/powerpoint/2010/main" val="35570654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4000"/>
                <a:satMod val="80000"/>
                <a:lumMod val="106000"/>
              </a:schemeClr>
            </a:gs>
            <a:gs pos="100000">
              <a:schemeClr val="bg1">
                <a:shade val="80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3522FE7-5A29-4EF6-B1EF-2CA55748A7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9" name="Picture 8">
            <a:extLst>
              <a:ext uri="{FF2B5EF4-FFF2-40B4-BE49-F238E27FC236}">
                <a16:creationId xmlns:a16="http://schemas.microsoft.com/office/drawing/2014/main" id="{C2192E09-EBC7-416C-B887-DFF915D7F43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1" name="Straight Connector 10">
            <a:extLst>
              <a:ext uri="{FF2B5EF4-FFF2-40B4-BE49-F238E27FC236}">
                <a16:creationId xmlns:a16="http://schemas.microsoft.com/office/drawing/2014/main" id="{2924498D-E084-44BE-A196-CFCE3556435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3BBC7667-C352-4842-9AFD-E5C16AD002F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15" name="Rectangle 14">
            <a:extLst>
              <a:ext uri="{FF2B5EF4-FFF2-40B4-BE49-F238E27FC236}">
                <a16:creationId xmlns:a16="http://schemas.microsoft.com/office/drawing/2014/main" id="{F0AB17F6-592B-45CB-96F6-705C9825AF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FC29038-DDBC-4BFF-89F4-CE1EC9E6EEB3}"/>
              </a:ext>
            </a:extLst>
          </p:cNvPr>
          <p:cNvSpPr>
            <a:spLocks noGrp="1"/>
          </p:cNvSpPr>
          <p:nvPr>
            <p:ph type="title"/>
          </p:nvPr>
        </p:nvSpPr>
        <p:spPr>
          <a:xfrm>
            <a:off x="4880114" y="802298"/>
            <a:ext cx="6261652" cy="5116985"/>
          </a:xfrm>
        </p:spPr>
        <p:txBody>
          <a:bodyPr vert="horz" lIns="91440" tIns="45720" rIns="91440" bIns="0" rtlCol="0" anchor="ctr">
            <a:normAutofit/>
          </a:bodyPr>
          <a:lstStyle/>
          <a:p>
            <a:pPr marL="1143000" indent="-1143000"/>
            <a:r>
              <a:rPr lang="en-US" sz="6600" dirty="0"/>
              <a:t>6. </a:t>
            </a:r>
            <a:r>
              <a:rPr lang="en-US" sz="5800" dirty="0"/>
              <a:t>Data exploration</a:t>
            </a:r>
          </a:p>
        </p:txBody>
      </p:sp>
      <p:cxnSp>
        <p:nvCxnSpPr>
          <p:cNvPr id="17" name="Straight Connector 16">
            <a:extLst>
              <a:ext uri="{FF2B5EF4-FFF2-40B4-BE49-F238E27FC236}">
                <a16:creationId xmlns:a16="http://schemas.microsoft.com/office/drawing/2014/main" id="{5A9284E7-0823-472D-9963-18D89DFEB8B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760590"/>
            <a:ext cx="0" cy="3200400"/>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62991913"/>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89499D-19E6-427B-B727-0C2FA93DD911}"/>
              </a:ext>
            </a:extLst>
          </p:cNvPr>
          <p:cNvSpPr>
            <a:spLocks noGrp="1"/>
          </p:cNvSpPr>
          <p:nvPr>
            <p:ph type="title"/>
          </p:nvPr>
        </p:nvSpPr>
        <p:spPr>
          <a:xfrm>
            <a:off x="1451579" y="804519"/>
            <a:ext cx="9603275" cy="1049235"/>
          </a:xfrm>
        </p:spPr>
        <p:txBody>
          <a:bodyPr>
            <a:normAutofit/>
          </a:bodyPr>
          <a:lstStyle/>
          <a:p>
            <a:pPr algn="ctr"/>
            <a:r>
              <a:rPr lang="en-US" dirty="0"/>
              <a:t>Pandas Info and describe Functions</a:t>
            </a:r>
          </a:p>
        </p:txBody>
      </p:sp>
      <p:pic>
        <p:nvPicPr>
          <p:cNvPr id="1026" name="Picture 2" descr="C:\Users\quang\Desktop\Class\Social_media_impact\Jupyter_Notebook\analysis\inf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6208" y="2010246"/>
            <a:ext cx="3954463" cy="3154362"/>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quang\Desktop\Class\Social_media_impact\Images\df_describ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89669" y="2277777"/>
            <a:ext cx="7589838" cy="23129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50902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Visual Exploratory data Analysis</a:t>
            </a:r>
          </a:p>
        </p:txBody>
      </p:sp>
      <p:pic>
        <p:nvPicPr>
          <p:cNvPr id="2050" name="Picture 2" descr="C:\Users\quang\Desktop\Class\Social_media_impact\Jupyter_Notebook\analysis\Fig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26535" y="2026379"/>
            <a:ext cx="5798690" cy="38657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37680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4000"/>
                <a:satMod val="80000"/>
                <a:lumMod val="106000"/>
              </a:schemeClr>
            </a:gs>
            <a:gs pos="100000">
              <a:schemeClr val="bg1">
                <a:shade val="80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3522FE7-5A29-4EF6-B1EF-2CA55748A7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9" name="Picture 8">
            <a:extLst>
              <a:ext uri="{FF2B5EF4-FFF2-40B4-BE49-F238E27FC236}">
                <a16:creationId xmlns:a16="http://schemas.microsoft.com/office/drawing/2014/main" id="{C2192E09-EBC7-416C-B887-DFF915D7F43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1" name="Straight Connector 10">
            <a:extLst>
              <a:ext uri="{FF2B5EF4-FFF2-40B4-BE49-F238E27FC236}">
                <a16:creationId xmlns:a16="http://schemas.microsoft.com/office/drawing/2014/main" id="{2924498D-E084-44BE-A196-CFCE3556435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3BBC7667-C352-4842-9AFD-E5C16AD002F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15" name="Rectangle 14">
            <a:extLst>
              <a:ext uri="{FF2B5EF4-FFF2-40B4-BE49-F238E27FC236}">
                <a16:creationId xmlns:a16="http://schemas.microsoft.com/office/drawing/2014/main" id="{F0AB17F6-592B-45CB-96F6-705C9825AF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FC29038-DDBC-4BFF-89F4-CE1EC9E6EEB3}"/>
              </a:ext>
            </a:extLst>
          </p:cNvPr>
          <p:cNvSpPr>
            <a:spLocks noGrp="1"/>
          </p:cNvSpPr>
          <p:nvPr>
            <p:ph type="title"/>
          </p:nvPr>
        </p:nvSpPr>
        <p:spPr>
          <a:xfrm>
            <a:off x="4880114" y="802298"/>
            <a:ext cx="6261652" cy="5116985"/>
          </a:xfrm>
        </p:spPr>
        <p:txBody>
          <a:bodyPr vert="horz" lIns="91440" tIns="45720" rIns="91440" bIns="0" rtlCol="0" anchor="ctr">
            <a:normAutofit/>
          </a:bodyPr>
          <a:lstStyle/>
          <a:p>
            <a:pPr marL="1143000" indent="-1143000"/>
            <a:r>
              <a:rPr lang="en-US" sz="6600" dirty="0"/>
              <a:t>7. </a:t>
            </a:r>
            <a:r>
              <a:rPr lang="en-US" sz="5800" dirty="0"/>
              <a:t>Data analysis</a:t>
            </a:r>
          </a:p>
        </p:txBody>
      </p:sp>
      <p:cxnSp>
        <p:nvCxnSpPr>
          <p:cNvPr id="17" name="Straight Connector 16">
            <a:extLst>
              <a:ext uri="{FF2B5EF4-FFF2-40B4-BE49-F238E27FC236}">
                <a16:creationId xmlns:a16="http://schemas.microsoft.com/office/drawing/2014/main" id="{5A9284E7-0823-472D-9963-18D89DFEB8B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760590"/>
            <a:ext cx="0" cy="3200400"/>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47180839"/>
      </p:ext>
    </p:extLst>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1D79B6-8945-4B13-8E99-94D3944484CC}"/>
              </a:ext>
            </a:extLst>
          </p:cNvPr>
          <p:cNvSpPr>
            <a:spLocks noGrp="1"/>
          </p:cNvSpPr>
          <p:nvPr>
            <p:ph type="title"/>
          </p:nvPr>
        </p:nvSpPr>
        <p:spPr>
          <a:xfrm>
            <a:off x="1451579" y="804519"/>
            <a:ext cx="9603275" cy="1049235"/>
          </a:xfrm>
        </p:spPr>
        <p:txBody>
          <a:bodyPr>
            <a:normAutofit/>
          </a:bodyPr>
          <a:lstStyle/>
          <a:p>
            <a:pPr algn="ctr"/>
            <a:r>
              <a:rPr lang="en-US" dirty="0"/>
              <a:t>Machine learning - linear Regression Model</a:t>
            </a:r>
          </a:p>
        </p:txBody>
      </p:sp>
      <p:sp>
        <p:nvSpPr>
          <p:cNvPr id="62" name="Content Placeholder 61">
            <a:extLst>
              <a:ext uri="{FF2B5EF4-FFF2-40B4-BE49-F238E27FC236}">
                <a16:creationId xmlns:a16="http://schemas.microsoft.com/office/drawing/2014/main" id="{197D4776-45F9-93C9-A54F-76CB03469F81}"/>
              </a:ext>
            </a:extLst>
          </p:cNvPr>
          <p:cNvSpPr>
            <a:spLocks noGrp="1"/>
          </p:cNvSpPr>
          <p:nvPr>
            <p:ph idx="1"/>
          </p:nvPr>
        </p:nvSpPr>
        <p:spPr>
          <a:xfrm>
            <a:off x="1451579" y="2015734"/>
            <a:ext cx="4162555" cy="3450613"/>
          </a:xfrm>
        </p:spPr>
        <p:txBody>
          <a:bodyPr>
            <a:normAutofit/>
          </a:bodyPr>
          <a:lstStyle/>
          <a:p>
            <a:r>
              <a:rPr lang="en-US" dirty="0">
                <a:latin typeface="-apple-system"/>
              </a:rPr>
              <a:t>“Best Fit” line through all data points</a:t>
            </a:r>
          </a:p>
          <a:p>
            <a:r>
              <a:rPr lang="en-US" dirty="0">
                <a:latin typeface="-apple-system"/>
              </a:rPr>
              <a:t>MSE: 24.55</a:t>
            </a:r>
          </a:p>
          <a:p>
            <a:r>
              <a:rPr lang="en-US" dirty="0">
                <a:latin typeface="-apple-system"/>
              </a:rPr>
              <a:t>R-squared: 0.8315</a:t>
            </a:r>
          </a:p>
          <a:p>
            <a:r>
              <a:rPr lang="en-US" dirty="0">
                <a:latin typeface="-apple-system"/>
              </a:rPr>
              <a:t>Training Score: 0.9120</a:t>
            </a:r>
          </a:p>
          <a:p>
            <a:r>
              <a:rPr lang="en-US" dirty="0">
                <a:latin typeface="-apple-system"/>
              </a:rPr>
              <a:t>Testing Score: 0.8315</a:t>
            </a:r>
            <a:endParaRPr lang="en-US" dirty="0"/>
          </a:p>
        </p:txBody>
      </p:sp>
      <p:pic>
        <p:nvPicPr>
          <p:cNvPr id="3074" name="Picture 2" descr="C:\Users\quang\Desktop\Class\Social_media_impact\Jupyter_Notebook\analysis\Fig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02065" y="1970734"/>
            <a:ext cx="5486400" cy="3657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34177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1D79B6-8945-4B13-8E99-94D3944484CC}"/>
              </a:ext>
            </a:extLst>
          </p:cNvPr>
          <p:cNvSpPr>
            <a:spLocks noGrp="1"/>
          </p:cNvSpPr>
          <p:nvPr>
            <p:ph type="title"/>
          </p:nvPr>
        </p:nvSpPr>
        <p:spPr>
          <a:xfrm>
            <a:off x="1451579" y="804519"/>
            <a:ext cx="9603275" cy="1049235"/>
          </a:xfrm>
        </p:spPr>
        <p:txBody>
          <a:bodyPr>
            <a:normAutofit/>
          </a:bodyPr>
          <a:lstStyle/>
          <a:p>
            <a:pPr algn="ctr"/>
            <a:r>
              <a:rPr lang="en-US" dirty="0"/>
              <a:t>Machine learning - random forest </a:t>
            </a:r>
            <a:r>
              <a:rPr lang="en-US" dirty="0" err="1"/>
              <a:t>regressor</a:t>
            </a:r>
            <a:r>
              <a:rPr lang="en-US" dirty="0"/>
              <a:t> Model</a:t>
            </a:r>
          </a:p>
        </p:txBody>
      </p:sp>
      <p:sp>
        <p:nvSpPr>
          <p:cNvPr id="62" name="Content Placeholder 61">
            <a:extLst>
              <a:ext uri="{FF2B5EF4-FFF2-40B4-BE49-F238E27FC236}">
                <a16:creationId xmlns:a16="http://schemas.microsoft.com/office/drawing/2014/main" id="{197D4776-45F9-93C9-A54F-76CB03469F81}"/>
              </a:ext>
            </a:extLst>
          </p:cNvPr>
          <p:cNvSpPr>
            <a:spLocks noGrp="1"/>
          </p:cNvSpPr>
          <p:nvPr>
            <p:ph idx="1"/>
          </p:nvPr>
        </p:nvSpPr>
        <p:spPr>
          <a:xfrm>
            <a:off x="1451579" y="2015734"/>
            <a:ext cx="4162555" cy="3450613"/>
          </a:xfrm>
        </p:spPr>
        <p:txBody>
          <a:bodyPr>
            <a:normAutofit/>
          </a:bodyPr>
          <a:lstStyle/>
          <a:p>
            <a:r>
              <a:rPr lang="en-US" dirty="0">
                <a:latin typeface="-apple-system"/>
              </a:rPr>
              <a:t>Averages of weaker Decision Trees</a:t>
            </a:r>
          </a:p>
          <a:p>
            <a:r>
              <a:rPr lang="en-US" dirty="0">
                <a:latin typeface="-apple-system"/>
              </a:rPr>
              <a:t>MSE: 0.8826</a:t>
            </a:r>
          </a:p>
          <a:p>
            <a:r>
              <a:rPr lang="en-US" dirty="0">
                <a:latin typeface="-apple-system"/>
              </a:rPr>
              <a:t>R-squared: 0.9939</a:t>
            </a:r>
          </a:p>
          <a:p>
            <a:r>
              <a:rPr lang="en-US" dirty="0">
                <a:latin typeface="-apple-system"/>
              </a:rPr>
              <a:t>Training Score: 0.9994</a:t>
            </a:r>
          </a:p>
          <a:p>
            <a:r>
              <a:rPr lang="en-US" dirty="0">
                <a:latin typeface="-apple-system"/>
              </a:rPr>
              <a:t>Testing Score: 0.9939</a:t>
            </a:r>
            <a:endParaRPr lang="en-US" dirty="0"/>
          </a:p>
        </p:txBody>
      </p:sp>
      <p:pic>
        <p:nvPicPr>
          <p:cNvPr id="4098" name="Picture 2" descr="C:\Users\quang\Desktop\Class\Social_media_impact\Jupyter_Notebook\analysis\Fig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82657" y="1970712"/>
            <a:ext cx="5486400" cy="3657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68902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1D79B6-8945-4B13-8E99-94D3944484CC}"/>
              </a:ext>
            </a:extLst>
          </p:cNvPr>
          <p:cNvSpPr>
            <a:spLocks noGrp="1"/>
          </p:cNvSpPr>
          <p:nvPr>
            <p:ph type="title"/>
          </p:nvPr>
        </p:nvSpPr>
        <p:spPr>
          <a:xfrm>
            <a:off x="1451579" y="804519"/>
            <a:ext cx="9603275" cy="1049235"/>
          </a:xfrm>
        </p:spPr>
        <p:txBody>
          <a:bodyPr>
            <a:normAutofit/>
          </a:bodyPr>
          <a:lstStyle/>
          <a:p>
            <a:pPr algn="ctr"/>
            <a:r>
              <a:rPr lang="en-US" dirty="0"/>
              <a:t>random forest </a:t>
            </a:r>
            <a:r>
              <a:rPr lang="en-US" dirty="0" err="1"/>
              <a:t>regressor</a:t>
            </a:r>
            <a:r>
              <a:rPr lang="en-US" dirty="0"/>
              <a:t> feature Importance</a:t>
            </a:r>
          </a:p>
        </p:txBody>
      </p:sp>
      <p:pic>
        <p:nvPicPr>
          <p:cNvPr id="5122" name="Picture 2" descr="C:\Users\quang\Desktop\Class\Social_media_impact\Jupyter_Notebook\analysis\Fig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58356" y="1971236"/>
            <a:ext cx="5785386" cy="38569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40007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4000"/>
                <a:satMod val="80000"/>
                <a:lumMod val="106000"/>
              </a:schemeClr>
            </a:gs>
            <a:gs pos="100000">
              <a:schemeClr val="bg1">
                <a:shade val="80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3522FE7-5A29-4EF6-B1EF-2CA55748A7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9" name="Picture 8">
            <a:extLst>
              <a:ext uri="{FF2B5EF4-FFF2-40B4-BE49-F238E27FC236}">
                <a16:creationId xmlns:a16="http://schemas.microsoft.com/office/drawing/2014/main" id="{C2192E09-EBC7-416C-B887-DFF915D7F43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1" name="Straight Connector 10">
            <a:extLst>
              <a:ext uri="{FF2B5EF4-FFF2-40B4-BE49-F238E27FC236}">
                <a16:creationId xmlns:a16="http://schemas.microsoft.com/office/drawing/2014/main" id="{2924498D-E084-44BE-A196-CFCE3556435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3BBC7667-C352-4842-9AFD-E5C16AD002F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15" name="Rectangle 14">
            <a:extLst>
              <a:ext uri="{FF2B5EF4-FFF2-40B4-BE49-F238E27FC236}">
                <a16:creationId xmlns:a16="http://schemas.microsoft.com/office/drawing/2014/main" id="{F0AB17F6-592B-45CB-96F6-705C9825AF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FC29038-DDBC-4BFF-89F4-CE1EC9E6EEB3}"/>
              </a:ext>
            </a:extLst>
          </p:cNvPr>
          <p:cNvSpPr>
            <a:spLocks noGrp="1"/>
          </p:cNvSpPr>
          <p:nvPr>
            <p:ph type="title"/>
          </p:nvPr>
        </p:nvSpPr>
        <p:spPr>
          <a:xfrm>
            <a:off x="4890051" y="802298"/>
            <a:ext cx="5536097" cy="5116985"/>
          </a:xfrm>
        </p:spPr>
        <p:txBody>
          <a:bodyPr vert="horz" lIns="91440" tIns="45720" rIns="91440" bIns="0" rtlCol="0" anchor="ctr">
            <a:normAutofit/>
          </a:bodyPr>
          <a:lstStyle/>
          <a:p>
            <a:pPr marL="1143000" indent="-1143000"/>
            <a:r>
              <a:rPr lang="en-US" sz="6600" dirty="0"/>
              <a:t>8. </a:t>
            </a:r>
            <a:r>
              <a:rPr lang="en-US" sz="5800" dirty="0"/>
              <a:t>Results of analysis</a:t>
            </a:r>
          </a:p>
        </p:txBody>
      </p:sp>
      <p:cxnSp>
        <p:nvCxnSpPr>
          <p:cNvPr id="17" name="Straight Connector 16">
            <a:extLst>
              <a:ext uri="{FF2B5EF4-FFF2-40B4-BE49-F238E27FC236}">
                <a16:creationId xmlns:a16="http://schemas.microsoft.com/office/drawing/2014/main" id="{5A9284E7-0823-472D-9963-18D89DFEB8B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760590"/>
            <a:ext cx="0" cy="3200400"/>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01121056"/>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90" name="Rectangle 89">
            <a:extLst>
              <a:ext uri="{FF2B5EF4-FFF2-40B4-BE49-F238E27FC236}">
                <a16:creationId xmlns:a16="http://schemas.microsoft.com/office/drawing/2014/main" id="{9AB26DBC-1F7F-4AC0-A88C-69712701E6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a:extLst>
              <a:ext uri="{FF2B5EF4-FFF2-40B4-BE49-F238E27FC236}">
                <a16:creationId xmlns:a16="http://schemas.microsoft.com/office/drawing/2014/main" id="{6F099884-7695-4976-8EBD-ECB5AF0535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a:extLst>
              <a:ext uri="{FF2B5EF4-FFF2-40B4-BE49-F238E27FC236}">
                <a16:creationId xmlns:a16="http://schemas.microsoft.com/office/drawing/2014/main" id="{2E025604-A81D-4F18-82B3-98894BAF829C}"/>
              </a:ext>
            </a:extLst>
          </p:cNvPr>
          <p:cNvSpPr>
            <a:spLocks noGrp="1"/>
          </p:cNvSpPr>
          <p:nvPr>
            <p:ph type="ctrTitle"/>
          </p:nvPr>
        </p:nvSpPr>
        <p:spPr>
          <a:xfrm>
            <a:off x="8673476" y="1468464"/>
            <a:ext cx="2858835" cy="1873219"/>
          </a:xfrm>
        </p:spPr>
        <p:txBody>
          <a:bodyPr vert="horz" lIns="91440" tIns="45720" rIns="91440" bIns="45720" rtlCol="0">
            <a:normAutofit/>
          </a:bodyPr>
          <a:lstStyle/>
          <a:p>
            <a:r>
              <a:rPr lang="en-US" sz="3100"/>
              <a:t>Social Media Impact – Suicidal Rates</a:t>
            </a:r>
            <a:endParaRPr lang="en-US" sz="3100" dirty="0"/>
          </a:p>
        </p:txBody>
      </p:sp>
      <p:sp>
        <p:nvSpPr>
          <p:cNvPr id="3" name="Subtitle 2">
            <a:extLst>
              <a:ext uri="{FF2B5EF4-FFF2-40B4-BE49-F238E27FC236}">
                <a16:creationId xmlns:a16="http://schemas.microsoft.com/office/drawing/2014/main" id="{E9D15432-801C-4592-9DCE-0CB4042BB4CA}"/>
              </a:ext>
            </a:extLst>
          </p:cNvPr>
          <p:cNvSpPr>
            <a:spLocks noGrp="1"/>
          </p:cNvSpPr>
          <p:nvPr>
            <p:ph type="subTitle" idx="1"/>
          </p:nvPr>
        </p:nvSpPr>
        <p:spPr>
          <a:xfrm>
            <a:off x="8671407" y="3529160"/>
            <a:ext cx="2848300" cy="1613537"/>
          </a:xfrm>
        </p:spPr>
        <p:txBody>
          <a:bodyPr vert="horz" lIns="91440" tIns="45720" rIns="91440" bIns="45720" rtlCol="0">
            <a:normAutofit/>
          </a:bodyPr>
          <a:lstStyle/>
          <a:p>
            <a:pPr>
              <a:lnSpc>
                <a:spcPct val="110000"/>
              </a:lnSpc>
            </a:pPr>
            <a:r>
              <a:rPr lang="en-US" sz="600"/>
              <a:t>UT Austin Data Analytics &amp; Visualization Bootcamp – Final Project by :</a:t>
            </a:r>
          </a:p>
          <a:p>
            <a:pPr marL="285750" indent="-228600">
              <a:lnSpc>
                <a:spcPct val="110000"/>
              </a:lnSpc>
              <a:buFont typeface="Arial" panose="020B0604020202020204" pitchFamily="34" charset="0"/>
              <a:buChar char="•"/>
            </a:pPr>
            <a:r>
              <a:rPr lang="en-US" sz="600"/>
              <a:t>Quang Nguyen</a:t>
            </a:r>
          </a:p>
          <a:p>
            <a:pPr marL="285750" indent="-228600">
              <a:lnSpc>
                <a:spcPct val="110000"/>
              </a:lnSpc>
              <a:buFont typeface="Arial" panose="020B0604020202020204" pitchFamily="34" charset="0"/>
              <a:buChar char="•"/>
            </a:pPr>
            <a:r>
              <a:rPr lang="en-US" sz="600"/>
              <a:t>Tina Bellon</a:t>
            </a:r>
          </a:p>
          <a:p>
            <a:pPr marL="285750" indent="-228600">
              <a:lnSpc>
                <a:spcPct val="110000"/>
              </a:lnSpc>
              <a:buFont typeface="Arial" panose="020B0604020202020204" pitchFamily="34" charset="0"/>
              <a:buChar char="•"/>
            </a:pPr>
            <a:r>
              <a:rPr lang="en-US" sz="600"/>
              <a:t>Ima Richburg</a:t>
            </a:r>
          </a:p>
          <a:p>
            <a:pPr marL="285750" indent="-228600">
              <a:lnSpc>
                <a:spcPct val="110000"/>
              </a:lnSpc>
              <a:buFont typeface="Arial" panose="020B0604020202020204" pitchFamily="34" charset="0"/>
              <a:buChar char="•"/>
            </a:pPr>
            <a:r>
              <a:rPr lang="en-US" sz="600"/>
              <a:t>Nensi Dobaria</a:t>
            </a:r>
          </a:p>
          <a:p>
            <a:pPr marL="285750" indent="-228600">
              <a:lnSpc>
                <a:spcPct val="110000"/>
              </a:lnSpc>
              <a:buFont typeface="Arial" panose="020B0604020202020204" pitchFamily="34" charset="0"/>
              <a:buChar char="•"/>
            </a:pPr>
            <a:r>
              <a:rPr lang="en-US" sz="600"/>
              <a:t>Namrata Shah</a:t>
            </a:r>
          </a:p>
          <a:p>
            <a:pPr indent="-228600">
              <a:lnSpc>
                <a:spcPct val="110000"/>
              </a:lnSpc>
              <a:buFont typeface="Arial" panose="020B0604020202020204" pitchFamily="34" charset="0"/>
              <a:buChar char="•"/>
            </a:pPr>
            <a:endParaRPr lang="en-US" sz="600"/>
          </a:p>
          <a:p>
            <a:pPr indent="-228600">
              <a:lnSpc>
                <a:spcPct val="110000"/>
              </a:lnSpc>
              <a:buFont typeface="Arial" panose="020B0604020202020204" pitchFamily="34" charset="0"/>
              <a:buChar char="•"/>
            </a:pPr>
            <a:endParaRPr lang="en-US" sz="600" dirty="0"/>
          </a:p>
        </p:txBody>
      </p:sp>
      <p:grpSp>
        <p:nvGrpSpPr>
          <p:cNvPr id="94" name="Group 93">
            <a:extLst>
              <a:ext uri="{FF2B5EF4-FFF2-40B4-BE49-F238E27FC236}">
                <a16:creationId xmlns:a16="http://schemas.microsoft.com/office/drawing/2014/main" id="{32F6B6B9-C579-41A6-A7D1-A7AB4AA6D23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32237" y="482171"/>
            <a:ext cx="7560115" cy="5149101"/>
            <a:chOff x="632237" y="482171"/>
            <a:chExt cx="7560115" cy="5149101"/>
          </a:xfrm>
        </p:grpSpPr>
        <p:sp>
          <p:nvSpPr>
            <p:cNvPr id="95" name="Rectangle 94">
              <a:extLst>
                <a:ext uri="{FF2B5EF4-FFF2-40B4-BE49-F238E27FC236}">
                  <a16:creationId xmlns:a16="http://schemas.microsoft.com/office/drawing/2014/main" id="{DC0B55B5-5A26-423B-ACDC-B151A280A1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237" y="482171"/>
              <a:ext cx="7560115"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Rectangle 95">
              <a:extLst>
                <a:ext uri="{FF2B5EF4-FFF2-40B4-BE49-F238E27FC236}">
                  <a16:creationId xmlns:a16="http://schemas.microsoft.com/office/drawing/2014/main" id="{8AD2DF8D-6B65-43EB-86A8-9DB52572A0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45296" y="812507"/>
              <a:ext cx="692827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98" name="Rectangle 97">
            <a:extLst>
              <a:ext uri="{FF2B5EF4-FFF2-40B4-BE49-F238E27FC236}">
                <a16:creationId xmlns:a16="http://schemas.microsoft.com/office/drawing/2014/main" id="{74163961-0280-48BA-BC84-97E03B0099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8720" y="977099"/>
            <a:ext cx="6598806" cy="4136205"/>
          </a:xfrm>
          <a:prstGeom prst="rect">
            <a:avLst/>
          </a:prstGeom>
          <a:solidFill>
            <a:schemeClr val="bg1"/>
          </a:soli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Picture 3" descr="Scribbles on a notebook">
            <a:extLst>
              <a:ext uri="{FF2B5EF4-FFF2-40B4-BE49-F238E27FC236}">
                <a16:creationId xmlns:a16="http://schemas.microsoft.com/office/drawing/2014/main" id="{552BC37F-B83E-0A14-C568-9D7AF3908C92}"/>
              </a:ext>
            </a:extLst>
          </p:cNvPr>
          <p:cNvPicPr>
            <a:picLocks noChangeAspect="1"/>
          </p:cNvPicPr>
          <p:nvPr/>
        </p:nvPicPr>
        <p:blipFill rotWithShape="1">
          <a:blip r:embed="rId2"/>
          <a:srcRect r="-2" b="10167"/>
          <a:stretch/>
        </p:blipFill>
        <p:spPr>
          <a:xfrm>
            <a:off x="1271222" y="1116354"/>
            <a:ext cx="6282919" cy="3866154"/>
          </a:xfrm>
          <a:prstGeom prst="rect">
            <a:avLst/>
          </a:prstGeom>
        </p:spPr>
      </p:pic>
      <p:cxnSp>
        <p:nvCxnSpPr>
          <p:cNvPr id="100" name="Straight Connector 99">
            <a:extLst>
              <a:ext uri="{FF2B5EF4-FFF2-40B4-BE49-F238E27FC236}">
                <a16:creationId xmlns:a16="http://schemas.microsoft.com/office/drawing/2014/main" id="{BFAC20BB-5902-4D8F-9A2A-E4B516EF39D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80960" y="3526496"/>
            <a:ext cx="2844424" cy="0"/>
          </a:xfrm>
          <a:prstGeom prst="line">
            <a:avLst/>
          </a:prstGeom>
          <a:ln w="31750"/>
        </p:spPr>
        <p:style>
          <a:lnRef idx="3">
            <a:schemeClr val="accent1"/>
          </a:lnRef>
          <a:fillRef idx="0">
            <a:schemeClr val="accent1"/>
          </a:fillRef>
          <a:effectRef idx="2">
            <a:schemeClr val="accent1"/>
          </a:effectRef>
          <a:fontRef idx="minor">
            <a:schemeClr val="tx1"/>
          </a:fontRef>
        </p:style>
      </p:cxnSp>
      <p:pic>
        <p:nvPicPr>
          <p:cNvPr id="159" name="Picture 101">
            <a:extLst>
              <a:ext uri="{FF2B5EF4-FFF2-40B4-BE49-F238E27FC236}">
                <a16:creationId xmlns:a16="http://schemas.microsoft.com/office/drawing/2014/main" id="{FC7852F8-6371-4D0E-ADF1-AD67B8FD8F9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60" name="Straight Connector 103">
            <a:extLst>
              <a:ext uri="{FF2B5EF4-FFF2-40B4-BE49-F238E27FC236}">
                <a16:creationId xmlns:a16="http://schemas.microsoft.com/office/drawing/2014/main" id="{60356817-A471-4572-AE96-579F6D6BFD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33005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iterate>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1500"/>
                                  </p:stCondLst>
                                  <p:iterate>
                                    <p:tmPct val="10000"/>
                                  </p:iterate>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7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1500"/>
                                  </p:stCondLst>
                                  <p:iterate>
                                    <p:tmPct val="10000"/>
                                  </p:iterate>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7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1500"/>
                                  </p:stCondLst>
                                  <p:iterate>
                                    <p:tmPct val="10000"/>
                                  </p:iterate>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7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1500"/>
                                  </p:stCondLst>
                                  <p:iterate>
                                    <p:tmPct val="10000"/>
                                  </p:iterate>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7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1500"/>
                                  </p:stCondLst>
                                  <p:iterate>
                                    <p:tmPct val="10000"/>
                                  </p:iterate>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700"/>
                                        <p:tgtEl>
                                          <p:spTgt spid="3">
                                            <p:txEl>
                                              <p:pRg st="5" end="5"/>
                                            </p:txEl>
                                          </p:spTgt>
                                        </p:tgtEl>
                                      </p:cBhvr>
                                    </p:animEffect>
                                  </p:childTnLst>
                                </p:cTn>
                              </p:par>
                              <p:par>
                                <p:cTn id="33" presetID="10" presetClass="entr" presetSubtype="0" fill="hold" grpId="0" nodeType="withEffect">
                                  <p:stCondLst>
                                    <p:cond delay="1000"/>
                                  </p:stCondLst>
                                  <p:iterate>
                                    <p:tmPct val="10000"/>
                                  </p:iterate>
                                  <p:childTnLst>
                                    <p:set>
                                      <p:cBhvr>
                                        <p:cTn id="34" dur="1" fill="hold">
                                          <p:stCondLst>
                                            <p:cond delay="0"/>
                                          </p:stCondLst>
                                        </p:cTn>
                                        <p:tgtEl>
                                          <p:spTgt spid="2"/>
                                        </p:tgtEl>
                                        <p:attrNameLst>
                                          <p:attrName>style.visibility</p:attrName>
                                        </p:attrNameLst>
                                      </p:cBhvr>
                                      <p:to>
                                        <p:strVal val="visible"/>
                                      </p:to>
                                    </p:set>
                                    <p:animEffect transition="in" filter="fade">
                                      <p:cBhvr>
                                        <p:cTn id="35"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pic>
        <p:nvPicPr>
          <p:cNvPr id="7" name="Picture 6" descr="A picture containing web&#10;&#10;Description automatically generated">
            <a:extLst>
              <a:ext uri="{FF2B5EF4-FFF2-40B4-BE49-F238E27FC236}">
                <a16:creationId xmlns:a16="http://schemas.microsoft.com/office/drawing/2014/main" id="{A58A0393-F354-4007-B699-FEA87243B646}"/>
              </a:ext>
            </a:extLst>
          </p:cNvPr>
          <p:cNvPicPr>
            <a:picLocks noChangeAspect="1"/>
          </p:cNvPicPr>
          <p:nvPr/>
        </p:nvPicPr>
        <p:blipFill rotWithShape="1">
          <a:blip r:embed="rId2">
            <a:extLst>
              <a:ext uri="{28A0092B-C50C-407E-A947-70E740481C1C}">
                <a14:useLocalDpi xmlns:a14="http://schemas.microsoft.com/office/drawing/2010/main" val="0"/>
              </a:ext>
            </a:extLst>
          </a:blip>
          <a:srcRect l="9091" t="7419" b="15970"/>
          <a:stretch/>
        </p:blipFill>
        <p:spPr>
          <a:xfrm>
            <a:off x="2" y="10"/>
            <a:ext cx="12191998" cy="6857990"/>
          </a:xfrm>
          <a:prstGeom prst="rect">
            <a:avLst/>
          </a:prstGeom>
        </p:spPr>
      </p:pic>
      <p:sp>
        <p:nvSpPr>
          <p:cNvPr id="19" name="Rectangle 18">
            <a:extLst>
              <a:ext uri="{FF2B5EF4-FFF2-40B4-BE49-F238E27FC236}">
                <a16:creationId xmlns:a16="http://schemas.microsoft.com/office/drawing/2014/main" id="{368B8211-0B9F-4516-8771-3316E00DB9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91643" y="636753"/>
            <a:ext cx="8299435" cy="5572811"/>
          </a:xfrm>
          <a:prstGeom prst="rect">
            <a:avLst/>
          </a:prstGeom>
          <a:solidFill>
            <a:srgbClr val="000001">
              <a:alpha val="74902"/>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27A07C9-2785-487F-8E6F-0A9136FD3D69}"/>
              </a:ext>
            </a:extLst>
          </p:cNvPr>
          <p:cNvSpPr>
            <a:spLocks noGrp="1"/>
          </p:cNvSpPr>
          <p:nvPr>
            <p:ph type="title"/>
          </p:nvPr>
        </p:nvSpPr>
        <p:spPr>
          <a:xfrm>
            <a:off x="4063421" y="804520"/>
            <a:ext cx="6815731" cy="1049235"/>
          </a:xfrm>
        </p:spPr>
        <p:txBody>
          <a:bodyPr>
            <a:normAutofit/>
          </a:bodyPr>
          <a:lstStyle/>
          <a:p>
            <a:r>
              <a:rPr lang="en-US">
                <a:solidFill>
                  <a:srgbClr val="FFFFFE"/>
                </a:solidFill>
              </a:rPr>
              <a:t>Link to our Visualization</a:t>
            </a:r>
          </a:p>
        </p:txBody>
      </p:sp>
      <p:cxnSp>
        <p:nvCxnSpPr>
          <p:cNvPr id="21" name="Straight Connector 20">
            <a:extLst>
              <a:ext uri="{FF2B5EF4-FFF2-40B4-BE49-F238E27FC236}">
                <a16:creationId xmlns:a16="http://schemas.microsoft.com/office/drawing/2014/main" id="{B7582E73-8B46-4A0E-944E-58357C80883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65789" y="1847088"/>
            <a:ext cx="6813363" cy="0"/>
          </a:xfrm>
          <a:prstGeom prst="line">
            <a:avLst/>
          </a:prstGeom>
          <a:ln w="31750">
            <a:solidFill>
              <a:srgbClr val="FCFF9B"/>
            </a:solidFill>
          </a:ln>
        </p:spPr>
        <p:style>
          <a:lnRef idx="3">
            <a:schemeClr val="accent1"/>
          </a:lnRef>
          <a:fillRef idx="0">
            <a:schemeClr val="accent1"/>
          </a:fillRef>
          <a:effectRef idx="2">
            <a:schemeClr val="accent1"/>
          </a:effectRef>
          <a:fontRef idx="minor">
            <a:schemeClr val="tx1"/>
          </a:fontRef>
        </p:style>
      </p:cxnSp>
      <p:sp>
        <p:nvSpPr>
          <p:cNvPr id="4" name="Content Placeholder 3">
            <a:extLst>
              <a:ext uri="{FF2B5EF4-FFF2-40B4-BE49-F238E27FC236}">
                <a16:creationId xmlns:a16="http://schemas.microsoft.com/office/drawing/2014/main" id="{1300C3DD-F88F-42DA-AC1D-6CC4CC4119CA}"/>
              </a:ext>
            </a:extLst>
          </p:cNvPr>
          <p:cNvSpPr>
            <a:spLocks noGrp="1"/>
          </p:cNvSpPr>
          <p:nvPr>
            <p:ph idx="1"/>
          </p:nvPr>
        </p:nvSpPr>
        <p:spPr>
          <a:xfrm>
            <a:off x="4063421" y="2015733"/>
            <a:ext cx="6815731" cy="4021267"/>
          </a:xfrm>
        </p:spPr>
        <p:txBody>
          <a:bodyPr>
            <a:normAutofit/>
          </a:bodyPr>
          <a:lstStyle/>
          <a:p>
            <a:pPr>
              <a:buClr>
                <a:srgbClr val="FCFF9B"/>
              </a:buClr>
            </a:pPr>
            <a:r>
              <a:rPr lang="en-US" sz="3200" dirty="0">
                <a:solidFill>
                  <a:srgbClr val="FFFFFE"/>
                </a:solidFill>
                <a:hlinkClick r:id="rId3"/>
              </a:rPr>
              <a:t>Final Project Website</a:t>
            </a:r>
            <a:endParaRPr lang="en-US" sz="3200" dirty="0">
              <a:solidFill>
                <a:srgbClr val="FFFFFE"/>
              </a:solidFill>
            </a:endParaRPr>
          </a:p>
          <a:p>
            <a:pPr>
              <a:buClr>
                <a:srgbClr val="FCFF9B"/>
              </a:buClr>
            </a:pPr>
            <a:r>
              <a:rPr lang="en-US" sz="3200" dirty="0">
                <a:solidFill>
                  <a:srgbClr val="FFFFFE"/>
                </a:solidFill>
                <a:hlinkClick r:id="rId4"/>
              </a:rPr>
              <a:t>Tableau Dashboard</a:t>
            </a:r>
            <a:endParaRPr lang="en-US" sz="3200" dirty="0">
              <a:solidFill>
                <a:srgbClr val="FFFFFE"/>
              </a:solidFill>
            </a:endParaRPr>
          </a:p>
        </p:txBody>
      </p:sp>
    </p:spTree>
    <p:extLst>
      <p:ext uri="{BB962C8B-B14F-4D97-AF65-F5344CB8AC3E}">
        <p14:creationId xmlns:p14="http://schemas.microsoft.com/office/powerpoint/2010/main" val="29782567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4000"/>
                <a:satMod val="80000"/>
                <a:lumMod val="106000"/>
              </a:schemeClr>
            </a:gs>
            <a:gs pos="100000">
              <a:schemeClr val="bg1">
                <a:shade val="80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3522FE7-5A29-4EF6-B1EF-2CA55748A7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9" name="Picture 8">
            <a:extLst>
              <a:ext uri="{FF2B5EF4-FFF2-40B4-BE49-F238E27FC236}">
                <a16:creationId xmlns:a16="http://schemas.microsoft.com/office/drawing/2014/main" id="{C2192E09-EBC7-416C-B887-DFF915D7F43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1" name="Straight Connector 10">
            <a:extLst>
              <a:ext uri="{FF2B5EF4-FFF2-40B4-BE49-F238E27FC236}">
                <a16:creationId xmlns:a16="http://schemas.microsoft.com/office/drawing/2014/main" id="{2924498D-E084-44BE-A196-CFCE3556435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3BBC7667-C352-4842-9AFD-E5C16AD002F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15" name="Rectangle 14">
            <a:extLst>
              <a:ext uri="{FF2B5EF4-FFF2-40B4-BE49-F238E27FC236}">
                <a16:creationId xmlns:a16="http://schemas.microsoft.com/office/drawing/2014/main" id="{F0AB17F6-592B-45CB-96F6-705C9825AF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FC29038-DDBC-4BFF-89F4-CE1EC9E6EEB3}"/>
              </a:ext>
            </a:extLst>
          </p:cNvPr>
          <p:cNvSpPr>
            <a:spLocks noGrp="1"/>
          </p:cNvSpPr>
          <p:nvPr>
            <p:ph type="title"/>
          </p:nvPr>
        </p:nvSpPr>
        <p:spPr>
          <a:xfrm>
            <a:off x="4780727" y="802298"/>
            <a:ext cx="5923716" cy="5116985"/>
          </a:xfrm>
        </p:spPr>
        <p:txBody>
          <a:bodyPr vert="horz" lIns="91440" tIns="45720" rIns="91440" bIns="0" rtlCol="0" anchor="ctr">
            <a:normAutofit/>
          </a:bodyPr>
          <a:lstStyle/>
          <a:p>
            <a:pPr marL="1143000" indent="-1143000"/>
            <a:r>
              <a:rPr lang="en-US" sz="6600" dirty="0"/>
              <a:t>9. </a:t>
            </a:r>
            <a:r>
              <a:rPr lang="en-US" sz="3500" dirty="0"/>
              <a:t>Recommendations for future analysis</a:t>
            </a:r>
          </a:p>
        </p:txBody>
      </p:sp>
      <p:cxnSp>
        <p:nvCxnSpPr>
          <p:cNvPr id="17" name="Straight Connector 16">
            <a:extLst>
              <a:ext uri="{FF2B5EF4-FFF2-40B4-BE49-F238E27FC236}">
                <a16:creationId xmlns:a16="http://schemas.microsoft.com/office/drawing/2014/main" id="{5A9284E7-0823-472D-9963-18D89DFEB8B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760590"/>
            <a:ext cx="0" cy="3200400"/>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86660874"/>
      </p:ext>
    </p:extLst>
  </p:cSld>
  <p:clrMapOvr>
    <a:overrideClrMapping bg1="dk1" tx1="lt1" bg2="dk2" tx2="lt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54" name="Rectangle 53">
            <a:extLst>
              <a:ext uri="{FF2B5EF4-FFF2-40B4-BE49-F238E27FC236}">
                <a16:creationId xmlns:a16="http://schemas.microsoft.com/office/drawing/2014/main" id="{2FAC8C30-93FA-4F99-80C4-C952D83A49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56" name="Picture 55">
            <a:extLst>
              <a:ext uri="{FF2B5EF4-FFF2-40B4-BE49-F238E27FC236}">
                <a16:creationId xmlns:a16="http://schemas.microsoft.com/office/drawing/2014/main" id="{F3ACDE2A-6BC1-4786-87B1-F7DA35351E7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58" name="Straight Connector 57">
            <a:extLst>
              <a:ext uri="{FF2B5EF4-FFF2-40B4-BE49-F238E27FC236}">
                <a16:creationId xmlns:a16="http://schemas.microsoft.com/office/drawing/2014/main" id="{0A2CC8B5-9886-4AFA-BE09-6178A4ED30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pic>
        <p:nvPicPr>
          <p:cNvPr id="5" name="Content Placeholder 4" descr="Chart, bar chart&#10;&#10;Description automatically generated">
            <a:extLst>
              <a:ext uri="{FF2B5EF4-FFF2-40B4-BE49-F238E27FC236}">
                <a16:creationId xmlns:a16="http://schemas.microsoft.com/office/drawing/2014/main" id="{547E7EDD-C720-46E5-AC32-ED481B39FEE0}"/>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85716" y="1054849"/>
            <a:ext cx="5159675" cy="4011645"/>
          </a:xfrm>
          <a:prstGeom prst="rect">
            <a:avLst/>
          </a:prstGeom>
          <a:effectLst>
            <a:outerShdw blurRad="50800" dist="38100" dir="2700000" algn="tl" rotWithShape="0">
              <a:prstClr val="black">
                <a:alpha val="40000"/>
              </a:prstClr>
            </a:outerShdw>
          </a:effectLst>
        </p:spPr>
      </p:pic>
      <p:pic>
        <p:nvPicPr>
          <p:cNvPr id="7" name="Picture 6" descr="Text&#10;&#10;Description automatically generated">
            <a:extLst>
              <a:ext uri="{FF2B5EF4-FFF2-40B4-BE49-F238E27FC236}">
                <a16:creationId xmlns:a16="http://schemas.microsoft.com/office/drawing/2014/main" id="{332F66FF-0952-48DF-9EB1-159C6F78CC0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88857" y="1177391"/>
            <a:ext cx="5159676" cy="3766562"/>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5902776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4000"/>
                <a:satMod val="80000"/>
                <a:lumMod val="106000"/>
              </a:schemeClr>
            </a:gs>
            <a:gs pos="100000">
              <a:schemeClr val="bg1">
                <a:shade val="80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3522FE7-5A29-4EF6-B1EF-2CA55748A7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9" name="Picture 8">
            <a:extLst>
              <a:ext uri="{FF2B5EF4-FFF2-40B4-BE49-F238E27FC236}">
                <a16:creationId xmlns:a16="http://schemas.microsoft.com/office/drawing/2014/main" id="{C2192E09-EBC7-416C-B887-DFF915D7F43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1" name="Straight Connector 10">
            <a:extLst>
              <a:ext uri="{FF2B5EF4-FFF2-40B4-BE49-F238E27FC236}">
                <a16:creationId xmlns:a16="http://schemas.microsoft.com/office/drawing/2014/main" id="{2924498D-E084-44BE-A196-CFCE3556435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3BBC7667-C352-4842-9AFD-E5C16AD002F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15" name="Rectangle 14">
            <a:extLst>
              <a:ext uri="{FF2B5EF4-FFF2-40B4-BE49-F238E27FC236}">
                <a16:creationId xmlns:a16="http://schemas.microsoft.com/office/drawing/2014/main" id="{F0AB17F6-592B-45CB-96F6-705C9825AF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FC29038-DDBC-4BFF-89F4-CE1EC9E6EEB3}"/>
              </a:ext>
            </a:extLst>
          </p:cNvPr>
          <p:cNvSpPr>
            <a:spLocks noGrp="1"/>
          </p:cNvSpPr>
          <p:nvPr>
            <p:ph type="title"/>
          </p:nvPr>
        </p:nvSpPr>
        <p:spPr>
          <a:xfrm>
            <a:off x="4780727" y="802298"/>
            <a:ext cx="5923716" cy="5116985"/>
          </a:xfrm>
        </p:spPr>
        <p:txBody>
          <a:bodyPr vert="horz" lIns="91440" tIns="45720" rIns="91440" bIns="0" rtlCol="0" anchor="ctr">
            <a:normAutofit/>
          </a:bodyPr>
          <a:lstStyle/>
          <a:p>
            <a:pPr marL="1143000" indent="-1143000"/>
            <a:r>
              <a:rPr lang="en-US" sz="6600" dirty="0"/>
              <a:t>10. </a:t>
            </a:r>
            <a:r>
              <a:rPr lang="en-US" sz="6000" dirty="0"/>
              <a:t>limitations</a:t>
            </a:r>
          </a:p>
        </p:txBody>
      </p:sp>
      <p:cxnSp>
        <p:nvCxnSpPr>
          <p:cNvPr id="17" name="Straight Connector 16">
            <a:extLst>
              <a:ext uri="{FF2B5EF4-FFF2-40B4-BE49-F238E27FC236}">
                <a16:creationId xmlns:a16="http://schemas.microsoft.com/office/drawing/2014/main" id="{5A9284E7-0823-472D-9963-18D89DFEB8B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760590"/>
            <a:ext cx="0" cy="3200400"/>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5367869"/>
      </p:ext>
    </p:extLst>
  </p:cSld>
  <p:clrMapOvr>
    <a:overrideClrMapping bg1="dk1" tx1="lt1" bg2="dk2" tx2="lt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8D11E4C3-B2CB-4105-9B42-B5E438A191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22" name="Picture 21">
            <a:extLst>
              <a:ext uri="{FF2B5EF4-FFF2-40B4-BE49-F238E27FC236}">
                <a16:creationId xmlns:a16="http://schemas.microsoft.com/office/drawing/2014/main" id="{D801A41D-49C4-4F95-AA12-FE7B943A507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24" name="Straight Connector 23">
            <a:extLst>
              <a:ext uri="{FF2B5EF4-FFF2-40B4-BE49-F238E27FC236}">
                <a16:creationId xmlns:a16="http://schemas.microsoft.com/office/drawing/2014/main" id="{0073EB83-C81E-44B9-8EF1-2975C77B947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 useBgFill="1">
        <p:nvSpPr>
          <p:cNvPr id="26" name="Rectangle 25">
            <a:extLst>
              <a:ext uri="{FF2B5EF4-FFF2-40B4-BE49-F238E27FC236}">
                <a16:creationId xmlns:a16="http://schemas.microsoft.com/office/drawing/2014/main" id="{5E2F33F9-B3D5-437B-AB8D-7624445EBD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2A2E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picture containing electronics&#10;&#10;Description automatically generated">
            <a:extLst>
              <a:ext uri="{FF2B5EF4-FFF2-40B4-BE49-F238E27FC236}">
                <a16:creationId xmlns:a16="http://schemas.microsoft.com/office/drawing/2014/main" id="{EAC95AA0-7569-48A2-9169-44F3C43EC0E2}"/>
              </a:ext>
            </a:extLst>
          </p:cNvPr>
          <p:cNvPicPr>
            <a:picLocks noChangeAspect="1"/>
          </p:cNvPicPr>
          <p:nvPr/>
        </p:nvPicPr>
        <p:blipFill rotWithShape="1">
          <a:blip r:embed="rId3">
            <a:extLst>
              <a:ext uri="{28A0092B-C50C-407E-A947-70E740481C1C}">
                <a14:useLocalDpi xmlns:a14="http://schemas.microsoft.com/office/drawing/2010/main" val="0"/>
              </a:ext>
            </a:extLst>
          </a:blip>
          <a:srcRect t="10871" b="2922"/>
          <a:stretch/>
        </p:blipFill>
        <p:spPr>
          <a:xfrm>
            <a:off x="20" y="10"/>
            <a:ext cx="12191980" cy="6857990"/>
          </a:xfrm>
          <a:prstGeom prst="rect">
            <a:avLst/>
          </a:prstGeom>
        </p:spPr>
      </p:pic>
      <p:pic>
        <p:nvPicPr>
          <p:cNvPr id="6" name="Content Placeholder 5" descr="Icon&#10;&#10;Description automatically generated">
            <a:extLst>
              <a:ext uri="{FF2B5EF4-FFF2-40B4-BE49-F238E27FC236}">
                <a16:creationId xmlns:a16="http://schemas.microsoft.com/office/drawing/2014/main" id="{4B369CB3-9EB4-40BF-BFE9-4CD7D398D1E6}"/>
              </a:ext>
            </a:extLst>
          </p:cNvPr>
          <p:cNvPicPr>
            <a:picLocks noGrp="1" noChangeAspect="1"/>
          </p:cNvPicPr>
          <p:nvPr>
            <p:ph idx="1"/>
          </p:nvPr>
        </p:nvPicPr>
        <p:blipFill rotWithShape="1">
          <a:blip r:embed="rId4">
            <a:extLst>
              <a:ext uri="{28A0092B-C50C-407E-A947-70E740481C1C}">
                <a14:useLocalDpi xmlns:a14="http://schemas.microsoft.com/office/drawing/2010/main" val="0"/>
              </a:ext>
            </a:extLst>
          </a:blip>
          <a:srcRect l="13419" r="7777" b="-1"/>
          <a:stretch/>
        </p:blipFill>
        <p:spPr>
          <a:xfrm>
            <a:off x="1141411" y="1113710"/>
            <a:ext cx="5542156" cy="3955999"/>
          </a:xfrm>
          <a:prstGeom prst="rect">
            <a:avLst/>
          </a:prstGeom>
          <a:ln w="152400">
            <a:solidFill>
              <a:srgbClr val="FFFFFF"/>
            </a:solidFill>
            <a:miter lim="800000"/>
          </a:ln>
        </p:spPr>
      </p:pic>
    </p:spTree>
    <p:extLst>
      <p:ext uri="{BB962C8B-B14F-4D97-AF65-F5344CB8AC3E}">
        <p14:creationId xmlns:p14="http://schemas.microsoft.com/office/powerpoint/2010/main" val="11007774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1CE580D1-F917-4567-AFB4-99AA9B52AD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26" name="Picture 25">
            <a:extLst>
              <a:ext uri="{FF2B5EF4-FFF2-40B4-BE49-F238E27FC236}">
                <a16:creationId xmlns:a16="http://schemas.microsoft.com/office/drawing/2014/main" id="{1F5620B8-A2D8-4568-B566-F0453A0D916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28" name="Straight Connector 27">
            <a:extLst>
              <a:ext uri="{FF2B5EF4-FFF2-40B4-BE49-F238E27FC236}">
                <a16:creationId xmlns:a16="http://schemas.microsoft.com/office/drawing/2014/main" id="{1C7D2BA4-4B7A-4596-8BCC-5CF71542389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4977F1E1-2B6F-4BB6-899F-67D8764D83C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pic>
        <p:nvPicPr>
          <p:cNvPr id="4" name="Picture 3" descr="A picture containing text, vector graphics&#10;&#10;Description automatically generated">
            <a:extLst>
              <a:ext uri="{FF2B5EF4-FFF2-40B4-BE49-F238E27FC236}">
                <a16:creationId xmlns:a16="http://schemas.microsoft.com/office/drawing/2014/main" id="{D65BEFA9-CCE3-4E53-9CF9-7E3EEAC54E8E}"/>
              </a:ext>
            </a:extLst>
          </p:cNvPr>
          <p:cNvPicPr>
            <a:picLocks noChangeAspect="1"/>
          </p:cNvPicPr>
          <p:nvPr/>
        </p:nvPicPr>
        <p:blipFill rotWithShape="1">
          <a:blip r:embed="rId3">
            <a:extLst>
              <a:ext uri="{28A0092B-C50C-407E-A947-70E740481C1C}">
                <a14:useLocalDpi xmlns:a14="http://schemas.microsoft.com/office/drawing/2010/main" val="0"/>
              </a:ext>
            </a:extLst>
          </a:blip>
          <a:srcRect t="9091" r="9093"/>
          <a:stretch/>
        </p:blipFill>
        <p:spPr>
          <a:xfrm>
            <a:off x="0" y="-10160"/>
            <a:ext cx="12192000" cy="6857999"/>
          </a:xfrm>
          <a:prstGeom prst="rect">
            <a:avLst/>
          </a:prstGeom>
        </p:spPr>
      </p:pic>
      <p:sp>
        <p:nvSpPr>
          <p:cNvPr id="32" name="Rectangle 31">
            <a:extLst>
              <a:ext uri="{FF2B5EF4-FFF2-40B4-BE49-F238E27FC236}">
                <a16:creationId xmlns:a16="http://schemas.microsoft.com/office/drawing/2014/main" id="{A4092ECB-D375-4A85-AD6E-85644D2A99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7" y="3064931"/>
            <a:ext cx="8293042" cy="2488568"/>
          </a:xfrm>
          <a:prstGeom prst="rect">
            <a:avLst/>
          </a:prstGeom>
          <a:solidFill>
            <a:srgbClr val="000001">
              <a:alpha val="75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A5D062A-AC8A-4ACD-8909-22A198F00884}"/>
              </a:ext>
            </a:extLst>
          </p:cNvPr>
          <p:cNvSpPr>
            <a:spLocks noGrp="1"/>
          </p:cNvSpPr>
          <p:nvPr>
            <p:ph type="title"/>
          </p:nvPr>
        </p:nvSpPr>
        <p:spPr>
          <a:xfrm>
            <a:off x="1300526" y="3236470"/>
            <a:ext cx="6829044" cy="1252601"/>
          </a:xfrm>
        </p:spPr>
        <p:txBody>
          <a:bodyPr vert="horz" lIns="91440" tIns="45720" rIns="91440" bIns="0" rtlCol="0" anchor="b">
            <a:normAutofit/>
          </a:bodyPr>
          <a:lstStyle/>
          <a:p>
            <a:pPr algn="r"/>
            <a:r>
              <a:rPr lang="en-US" sz="4100">
                <a:solidFill>
                  <a:srgbClr val="FFFFFE"/>
                </a:solidFill>
              </a:rPr>
              <a:t>Thank you for your attention!</a:t>
            </a:r>
          </a:p>
        </p:txBody>
      </p:sp>
      <p:cxnSp>
        <p:nvCxnSpPr>
          <p:cNvPr id="34" name="Straight Connector 33">
            <a:extLst>
              <a:ext uri="{FF2B5EF4-FFF2-40B4-BE49-F238E27FC236}">
                <a16:creationId xmlns:a16="http://schemas.microsoft.com/office/drawing/2014/main" id="{B6C1711D-6DAC-4FE1-B7B6-AC8A81B84C0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00525" y="4666480"/>
            <a:ext cx="6829043" cy="0"/>
          </a:xfrm>
          <a:prstGeom prst="line">
            <a:avLst/>
          </a:prstGeom>
          <a:ln w="31750">
            <a:solidFill>
              <a:srgbClr val="FBA926"/>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251365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4000"/>
                <a:satMod val="80000"/>
                <a:lumMod val="106000"/>
              </a:schemeClr>
            </a:gs>
            <a:gs pos="100000">
              <a:schemeClr val="bg1">
                <a:shade val="80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3522FE7-5A29-4EF6-B1EF-2CA55748A7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9" name="Picture 8">
            <a:extLst>
              <a:ext uri="{FF2B5EF4-FFF2-40B4-BE49-F238E27FC236}">
                <a16:creationId xmlns:a16="http://schemas.microsoft.com/office/drawing/2014/main" id="{C2192E09-EBC7-416C-B887-DFF915D7F43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1" name="Straight Connector 10">
            <a:extLst>
              <a:ext uri="{FF2B5EF4-FFF2-40B4-BE49-F238E27FC236}">
                <a16:creationId xmlns:a16="http://schemas.microsoft.com/office/drawing/2014/main" id="{2924498D-E084-44BE-A196-CFCE3556435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3BBC7667-C352-4842-9AFD-E5C16AD002F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15" name="Rectangle 14">
            <a:extLst>
              <a:ext uri="{FF2B5EF4-FFF2-40B4-BE49-F238E27FC236}">
                <a16:creationId xmlns:a16="http://schemas.microsoft.com/office/drawing/2014/main" id="{F0AB17F6-592B-45CB-96F6-705C9825AF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FC29038-DDBC-4BFF-89F4-CE1EC9E6EEB3}"/>
              </a:ext>
            </a:extLst>
          </p:cNvPr>
          <p:cNvSpPr>
            <a:spLocks noGrp="1"/>
          </p:cNvSpPr>
          <p:nvPr>
            <p:ph type="title"/>
          </p:nvPr>
        </p:nvSpPr>
        <p:spPr>
          <a:xfrm>
            <a:off x="5039068" y="802298"/>
            <a:ext cx="6015784" cy="5116985"/>
          </a:xfrm>
        </p:spPr>
        <p:txBody>
          <a:bodyPr vert="horz" lIns="91440" tIns="45720" rIns="91440" bIns="0" rtlCol="0" anchor="ctr">
            <a:normAutofit/>
          </a:bodyPr>
          <a:lstStyle/>
          <a:p>
            <a:pPr marL="1143000" indent="-1143000"/>
            <a:r>
              <a:rPr lang="en-US" sz="6600" dirty="0"/>
              <a:t>2. </a:t>
            </a:r>
            <a:r>
              <a:rPr lang="en-US" sz="5800" dirty="0"/>
              <a:t>Reason for topic selection</a:t>
            </a:r>
          </a:p>
        </p:txBody>
      </p:sp>
      <p:cxnSp>
        <p:nvCxnSpPr>
          <p:cNvPr id="17" name="Straight Connector 16">
            <a:extLst>
              <a:ext uri="{FF2B5EF4-FFF2-40B4-BE49-F238E27FC236}">
                <a16:creationId xmlns:a16="http://schemas.microsoft.com/office/drawing/2014/main" id="{5A9284E7-0823-472D-9963-18D89DFEB8B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760590"/>
            <a:ext cx="0" cy="3200400"/>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15987037"/>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49" name="Rectangle 28">
            <a:extLst>
              <a:ext uri="{FF2B5EF4-FFF2-40B4-BE49-F238E27FC236}">
                <a16:creationId xmlns:a16="http://schemas.microsoft.com/office/drawing/2014/main" id="{021A4066-B261-49FE-952E-A0FE3EE75C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0" name="Straight Connector 30">
            <a:extLst>
              <a:ext uri="{FF2B5EF4-FFF2-40B4-BE49-F238E27FC236}">
                <a16:creationId xmlns:a16="http://schemas.microsoft.com/office/drawing/2014/main" id="{381B4579-E2EA-4BD7-94FF-0A0BEE135C6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6" y="1847088"/>
            <a:ext cx="3530885"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a:extLst>
              <a:ext uri="{FF2B5EF4-FFF2-40B4-BE49-F238E27FC236}">
                <a16:creationId xmlns:a16="http://schemas.microsoft.com/office/drawing/2014/main" id="{795DB3BF-3CE7-4BD2-B84B-21AA455D263D}"/>
              </a:ext>
            </a:extLst>
          </p:cNvPr>
          <p:cNvSpPr>
            <a:spLocks noGrp="1"/>
          </p:cNvSpPr>
          <p:nvPr>
            <p:ph type="title"/>
          </p:nvPr>
        </p:nvSpPr>
        <p:spPr>
          <a:xfrm>
            <a:off x="1451580" y="804520"/>
            <a:ext cx="3530157" cy="1049235"/>
          </a:xfrm>
        </p:spPr>
        <p:txBody>
          <a:bodyPr>
            <a:normAutofit/>
          </a:bodyPr>
          <a:lstStyle/>
          <a:p>
            <a:r>
              <a:rPr lang="en-US"/>
              <a:t>Reason for Topic Selection</a:t>
            </a:r>
          </a:p>
        </p:txBody>
      </p:sp>
      <p:sp>
        <p:nvSpPr>
          <p:cNvPr id="51" name="Rectangle 32">
            <a:extLst>
              <a:ext uri="{FF2B5EF4-FFF2-40B4-BE49-F238E27FC236}">
                <a16:creationId xmlns:a16="http://schemas.microsoft.com/office/drawing/2014/main" id="{81958111-BC13-4D45-AB27-0C2C83F9BA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6" name="Content Placeholder 25">
            <a:extLst>
              <a:ext uri="{FF2B5EF4-FFF2-40B4-BE49-F238E27FC236}">
                <a16:creationId xmlns:a16="http://schemas.microsoft.com/office/drawing/2014/main" id="{EEEC9B65-B358-AE16-2919-517F7129E7C2}"/>
              </a:ext>
            </a:extLst>
          </p:cNvPr>
          <p:cNvSpPr>
            <a:spLocks noGrp="1"/>
          </p:cNvSpPr>
          <p:nvPr>
            <p:ph idx="1"/>
          </p:nvPr>
        </p:nvSpPr>
        <p:spPr>
          <a:xfrm>
            <a:off x="1451581" y="2015732"/>
            <a:ext cx="3526523" cy="3450613"/>
          </a:xfrm>
        </p:spPr>
        <p:txBody>
          <a:bodyPr>
            <a:normAutofit lnSpcReduction="10000"/>
          </a:bodyPr>
          <a:lstStyle/>
          <a:p>
            <a:pPr marL="0" indent="0">
              <a:buNone/>
            </a:pPr>
            <a:r>
              <a:rPr lang="en-US" b="0" i="0" dirty="0">
                <a:solidFill>
                  <a:srgbClr val="24292F"/>
                </a:solidFill>
                <a:effectLst/>
                <a:latin typeface="-apple-system"/>
              </a:rPr>
              <a:t>Suicide is a serious societal problem and the result of complex socioeconomic and cultural factors. Even if our analysis should show that social media use only has a minimal impact, we believe any measure to decrease risk and increase suicide prevention is worth pursuing.</a:t>
            </a:r>
            <a:endParaRPr lang="en-US" dirty="0"/>
          </a:p>
        </p:txBody>
      </p:sp>
      <p:grpSp>
        <p:nvGrpSpPr>
          <p:cNvPr id="52" name="Group 34">
            <a:extLst>
              <a:ext uri="{FF2B5EF4-FFF2-40B4-BE49-F238E27FC236}">
                <a16:creationId xmlns:a16="http://schemas.microsoft.com/office/drawing/2014/main" id="{82188758-E18A-4CE5-9D03-F4BF5D887C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60131" y="482171"/>
            <a:ext cx="6091791" cy="5149101"/>
            <a:chOff x="5446003" y="583365"/>
            <a:chExt cx="6091790" cy="5181928"/>
          </a:xfrm>
        </p:grpSpPr>
        <p:sp>
          <p:nvSpPr>
            <p:cNvPr id="36" name="Rectangle 35">
              <a:extLst>
                <a:ext uri="{FF2B5EF4-FFF2-40B4-BE49-F238E27FC236}">
                  <a16:creationId xmlns:a16="http://schemas.microsoft.com/office/drawing/2014/main" id="{821513DD-C15F-4381-AEA6-ED9E5E218C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46003" y="583365"/>
              <a:ext cx="6091790" cy="5181928"/>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Rectangle 36">
              <a:extLst>
                <a:ext uri="{FF2B5EF4-FFF2-40B4-BE49-F238E27FC236}">
                  <a16:creationId xmlns:a16="http://schemas.microsoft.com/office/drawing/2014/main" id="{CED2DE01-7F43-4858-85FC-27022DA781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64828" y="915807"/>
              <a:ext cx="5461779" cy="4494927"/>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22" name="Content Placeholder 21" descr="A picture containing text&#10;&#10;Description automatically generated">
            <a:extLst>
              <a:ext uri="{FF2B5EF4-FFF2-40B4-BE49-F238E27FC236}">
                <a16:creationId xmlns:a16="http://schemas.microsoft.com/office/drawing/2014/main" id="{55AF8C6B-0C2F-4026-9EEF-FA2E5DFAE417}"/>
              </a:ext>
            </a:extLst>
          </p:cNvPr>
          <p:cNvPicPr>
            <a:picLocks noChangeAspect="1"/>
          </p:cNvPicPr>
          <p:nvPr/>
        </p:nvPicPr>
        <p:blipFill rotWithShape="1">
          <a:blip r:embed="rId2">
            <a:extLst>
              <a:ext uri="{28A0092B-C50C-407E-A947-70E740481C1C}">
                <a14:useLocalDpi xmlns:a14="http://schemas.microsoft.com/office/drawing/2010/main" val="0"/>
              </a:ext>
            </a:extLst>
          </a:blip>
          <a:srcRect l="16280" r="16687" b="-1"/>
          <a:stretch/>
        </p:blipFill>
        <p:spPr>
          <a:xfrm>
            <a:off x="6093926" y="1116345"/>
            <a:ext cx="4821551" cy="3866172"/>
          </a:xfrm>
          <a:prstGeom prst="rect">
            <a:avLst/>
          </a:prstGeom>
        </p:spPr>
      </p:pic>
      <p:pic>
        <p:nvPicPr>
          <p:cNvPr id="54" name="Picture 38">
            <a:extLst>
              <a:ext uri="{FF2B5EF4-FFF2-40B4-BE49-F238E27FC236}">
                <a16:creationId xmlns:a16="http://schemas.microsoft.com/office/drawing/2014/main" id="{D42F4933-2ECF-4EE5-BCE4-F19E3CA609F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55" name="Straight Connector 40">
            <a:extLst>
              <a:ext uri="{FF2B5EF4-FFF2-40B4-BE49-F238E27FC236}">
                <a16:creationId xmlns:a16="http://schemas.microsoft.com/office/drawing/2014/main" id="{C6FAC23C-014D-4AC5-AD1B-36F7D0E7EF3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03146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4000"/>
                <a:satMod val="80000"/>
                <a:lumMod val="106000"/>
              </a:schemeClr>
            </a:gs>
            <a:gs pos="100000">
              <a:schemeClr val="bg1">
                <a:shade val="80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3522FE7-5A29-4EF6-B1EF-2CA55748A7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9" name="Picture 8">
            <a:extLst>
              <a:ext uri="{FF2B5EF4-FFF2-40B4-BE49-F238E27FC236}">
                <a16:creationId xmlns:a16="http://schemas.microsoft.com/office/drawing/2014/main" id="{C2192E09-EBC7-416C-B887-DFF915D7F43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1" name="Straight Connector 10">
            <a:extLst>
              <a:ext uri="{FF2B5EF4-FFF2-40B4-BE49-F238E27FC236}">
                <a16:creationId xmlns:a16="http://schemas.microsoft.com/office/drawing/2014/main" id="{2924498D-E084-44BE-A196-CFCE3556435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3BBC7667-C352-4842-9AFD-E5C16AD002F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15" name="Rectangle 14">
            <a:extLst>
              <a:ext uri="{FF2B5EF4-FFF2-40B4-BE49-F238E27FC236}">
                <a16:creationId xmlns:a16="http://schemas.microsoft.com/office/drawing/2014/main" id="{F0AB17F6-592B-45CB-96F6-705C9825AF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FC29038-DDBC-4BFF-89F4-CE1EC9E6EEB3}"/>
              </a:ext>
            </a:extLst>
          </p:cNvPr>
          <p:cNvSpPr>
            <a:spLocks noGrp="1"/>
          </p:cNvSpPr>
          <p:nvPr>
            <p:ph type="title"/>
          </p:nvPr>
        </p:nvSpPr>
        <p:spPr>
          <a:xfrm>
            <a:off x="5039066" y="802298"/>
            <a:ext cx="6015784" cy="5116985"/>
          </a:xfrm>
        </p:spPr>
        <p:txBody>
          <a:bodyPr vert="horz" lIns="91440" tIns="45720" rIns="91440" bIns="0" rtlCol="0" anchor="ctr">
            <a:normAutofit/>
          </a:bodyPr>
          <a:lstStyle/>
          <a:p>
            <a:pPr marL="1143000" indent="-1143000"/>
            <a:r>
              <a:rPr lang="en-US" sz="6600" dirty="0"/>
              <a:t>3. </a:t>
            </a:r>
            <a:r>
              <a:rPr lang="en-US" sz="5800" dirty="0"/>
              <a:t>Data source</a:t>
            </a:r>
            <a:br>
              <a:rPr lang="en-US" sz="5800" dirty="0"/>
            </a:br>
            <a:r>
              <a:rPr lang="en-US" sz="5800" dirty="0"/>
              <a:t>description</a:t>
            </a:r>
          </a:p>
        </p:txBody>
      </p:sp>
      <p:cxnSp>
        <p:nvCxnSpPr>
          <p:cNvPr id="17" name="Straight Connector 16">
            <a:extLst>
              <a:ext uri="{FF2B5EF4-FFF2-40B4-BE49-F238E27FC236}">
                <a16:creationId xmlns:a16="http://schemas.microsoft.com/office/drawing/2014/main" id="{5A9284E7-0823-472D-9963-18D89DFEB8B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760590"/>
            <a:ext cx="0" cy="3200400"/>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74729628"/>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193BA5C-B8F3-4972-BA54-014C48FAFA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D7162BAB-C25E-4CE9-B87C-F118DC7E7C2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6" y="1847088"/>
            <a:ext cx="3530885"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a:extLst>
              <a:ext uri="{FF2B5EF4-FFF2-40B4-BE49-F238E27FC236}">
                <a16:creationId xmlns:a16="http://schemas.microsoft.com/office/drawing/2014/main" id="{9C888BC2-5FB8-4A00-9D2C-ABE5250D796C}"/>
              </a:ext>
            </a:extLst>
          </p:cNvPr>
          <p:cNvSpPr>
            <a:spLocks noGrp="1"/>
          </p:cNvSpPr>
          <p:nvPr>
            <p:ph type="title"/>
          </p:nvPr>
        </p:nvSpPr>
        <p:spPr>
          <a:xfrm>
            <a:off x="1451580" y="804520"/>
            <a:ext cx="3530157" cy="1049235"/>
          </a:xfrm>
        </p:spPr>
        <p:txBody>
          <a:bodyPr>
            <a:noAutofit/>
          </a:bodyPr>
          <a:lstStyle/>
          <a:p>
            <a:pPr algn="l" fontAlgn="base"/>
            <a:r>
              <a:rPr lang="en-US" sz="2400" b="1" i="0" dirty="0">
                <a:solidFill>
                  <a:srgbClr val="202124"/>
                </a:solidFill>
                <a:effectLst/>
                <a:latin typeface="zeitung"/>
              </a:rPr>
              <a:t>Suicide Rates Overview 1985 to 2016 – From Kaggle</a:t>
            </a:r>
          </a:p>
        </p:txBody>
      </p:sp>
      <p:sp>
        <p:nvSpPr>
          <p:cNvPr id="14" name="Rectangle 13">
            <a:extLst>
              <a:ext uri="{FF2B5EF4-FFF2-40B4-BE49-F238E27FC236}">
                <a16:creationId xmlns:a16="http://schemas.microsoft.com/office/drawing/2014/main" id="{05B93327-222A-4DAC-9163-371BF44CDB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3" name="Content Placeholder 2">
            <a:extLst>
              <a:ext uri="{FF2B5EF4-FFF2-40B4-BE49-F238E27FC236}">
                <a16:creationId xmlns:a16="http://schemas.microsoft.com/office/drawing/2014/main" id="{9E6039AD-E8AC-4ACC-89A2-926D9DB406F5}"/>
              </a:ext>
            </a:extLst>
          </p:cNvPr>
          <p:cNvSpPr>
            <a:spLocks noGrp="1"/>
          </p:cNvSpPr>
          <p:nvPr>
            <p:ph idx="1"/>
          </p:nvPr>
        </p:nvSpPr>
        <p:spPr>
          <a:xfrm>
            <a:off x="1451581" y="2015732"/>
            <a:ext cx="3526523" cy="3460729"/>
          </a:xfrm>
        </p:spPr>
        <p:txBody>
          <a:bodyPr>
            <a:normAutofit/>
          </a:bodyPr>
          <a:lstStyle/>
          <a:p>
            <a:pPr marL="0" indent="0">
              <a:lnSpc>
                <a:spcPct val="110000"/>
              </a:lnSpc>
              <a:buNone/>
            </a:pPr>
            <a:r>
              <a:rPr lang="en-US" b="0" i="0" dirty="0">
                <a:effectLst/>
                <a:latin typeface="-apple-system"/>
              </a:rPr>
              <a:t>We are using a suicide data set from Kaggle, which lists suicides from around the world by country from 1985 until 2015. The data is split by gender, age and generation, and also lists the respective country's Human Development Index and GDP in a particular year.</a:t>
            </a:r>
          </a:p>
          <a:p>
            <a:pPr>
              <a:lnSpc>
                <a:spcPct val="110000"/>
              </a:lnSpc>
            </a:pPr>
            <a:endParaRPr lang="en-US" dirty="0"/>
          </a:p>
        </p:txBody>
      </p:sp>
      <p:grpSp>
        <p:nvGrpSpPr>
          <p:cNvPr id="16" name="Group 15">
            <a:extLst>
              <a:ext uri="{FF2B5EF4-FFF2-40B4-BE49-F238E27FC236}">
                <a16:creationId xmlns:a16="http://schemas.microsoft.com/office/drawing/2014/main" id="{14EE34E3-F117-4487-8ACF-33DA65FA11B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60131" y="482171"/>
            <a:ext cx="6091791" cy="5149101"/>
            <a:chOff x="5460131" y="482171"/>
            <a:chExt cx="6091791" cy="5149101"/>
          </a:xfrm>
        </p:grpSpPr>
        <p:sp>
          <p:nvSpPr>
            <p:cNvPr id="17" name="Rectangle 16">
              <a:extLst>
                <a:ext uri="{FF2B5EF4-FFF2-40B4-BE49-F238E27FC236}">
                  <a16:creationId xmlns:a16="http://schemas.microsoft.com/office/drawing/2014/main" id="{39ACC02C-6424-4165-93C4-E83C8E81D4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60131" y="482171"/>
              <a:ext cx="6091791"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C182CB9C-C978-4C9B-9AAD-8B13418975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78956" y="812507"/>
              <a:ext cx="5461780"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0" name="Rectangle 19">
            <a:extLst>
              <a:ext uri="{FF2B5EF4-FFF2-40B4-BE49-F238E27FC236}">
                <a16:creationId xmlns:a16="http://schemas.microsoft.com/office/drawing/2014/main" id="{56388820-A63D-463C-9DBC-060A5ABE33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42379" y="977965"/>
            <a:ext cx="5134631" cy="4135339"/>
          </a:xfrm>
          <a:prstGeom prst="rect">
            <a:avLst/>
          </a:prstGeom>
          <a:solidFill>
            <a:schemeClr val="bg1"/>
          </a:soli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hart, line chart&#10;&#10;Description automatically generated">
            <a:extLst>
              <a:ext uri="{FF2B5EF4-FFF2-40B4-BE49-F238E27FC236}">
                <a16:creationId xmlns:a16="http://schemas.microsoft.com/office/drawing/2014/main" id="{EFB2BA66-CE5C-498F-99C7-457081A978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42076" y="966534"/>
            <a:ext cx="5173251" cy="4146769"/>
          </a:xfrm>
          <a:prstGeom prst="rect">
            <a:avLst/>
          </a:prstGeom>
        </p:spPr>
      </p:pic>
      <p:pic>
        <p:nvPicPr>
          <p:cNvPr id="22" name="Picture 21">
            <a:extLst>
              <a:ext uri="{FF2B5EF4-FFF2-40B4-BE49-F238E27FC236}">
                <a16:creationId xmlns:a16="http://schemas.microsoft.com/office/drawing/2014/main" id="{C04ED70F-D6FD-4EB1-A171-D30F885FE73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24" name="Straight Connector 23">
            <a:extLst>
              <a:ext uri="{FF2B5EF4-FFF2-40B4-BE49-F238E27FC236}">
                <a16:creationId xmlns:a16="http://schemas.microsoft.com/office/drawing/2014/main" id="{DA26CAE9-74C4-4EDD-8A80-77F79EAA86F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24489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23" name="Rectangle 12">
            <a:extLst>
              <a:ext uri="{FF2B5EF4-FFF2-40B4-BE49-F238E27FC236}">
                <a16:creationId xmlns:a16="http://schemas.microsoft.com/office/drawing/2014/main" id="{EED2B910-B28F-4A54-B17C-8B7E5893A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14">
            <a:extLst>
              <a:ext uri="{FF2B5EF4-FFF2-40B4-BE49-F238E27FC236}">
                <a16:creationId xmlns:a16="http://schemas.microsoft.com/office/drawing/2014/main" id="{C545F118-1DF8-46A9-8A77-B3D9422CEA4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198775" y="1847088"/>
            <a:ext cx="5548039"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a:extLst>
              <a:ext uri="{FF2B5EF4-FFF2-40B4-BE49-F238E27FC236}">
                <a16:creationId xmlns:a16="http://schemas.microsoft.com/office/drawing/2014/main" id="{9C888BC2-5FB8-4A00-9D2C-ABE5250D796C}"/>
              </a:ext>
            </a:extLst>
          </p:cNvPr>
          <p:cNvSpPr>
            <a:spLocks noGrp="1"/>
          </p:cNvSpPr>
          <p:nvPr>
            <p:ph type="title"/>
          </p:nvPr>
        </p:nvSpPr>
        <p:spPr>
          <a:xfrm>
            <a:off x="5196457" y="804519"/>
            <a:ext cx="5550357" cy="1049235"/>
          </a:xfrm>
        </p:spPr>
        <p:txBody>
          <a:bodyPr>
            <a:normAutofit/>
          </a:bodyPr>
          <a:lstStyle/>
          <a:p>
            <a:r>
              <a:rPr lang="en-US" sz="1500" b="1" i="0">
                <a:effectLst/>
                <a:latin typeface="abril-text"/>
              </a:rPr>
              <a:t>Social Media Fact Sheet – from Pew Research center</a:t>
            </a:r>
            <a:br>
              <a:rPr lang="en-US" sz="1500" b="1" i="0" dirty="0">
                <a:effectLst/>
                <a:latin typeface="abril-text"/>
              </a:rPr>
            </a:br>
            <a:br>
              <a:rPr lang="en-US" sz="1500" b="1" i="0" dirty="0">
                <a:effectLst/>
                <a:latin typeface="-apple-system"/>
              </a:rPr>
            </a:br>
            <a:endParaRPr lang="en-US" sz="1500" dirty="0"/>
          </a:p>
        </p:txBody>
      </p:sp>
      <p:sp>
        <p:nvSpPr>
          <p:cNvPr id="25" name="Rectangle 16">
            <a:extLst>
              <a:ext uri="{FF2B5EF4-FFF2-40B4-BE49-F238E27FC236}">
                <a16:creationId xmlns:a16="http://schemas.microsoft.com/office/drawing/2014/main" id="{7CAB7D27-148D-4082-B160-72FAD580D6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pic>
        <p:nvPicPr>
          <p:cNvPr id="6" name="Picture 5" descr="Chart, line chart&#10;&#10;Description automatically generated">
            <a:extLst>
              <a:ext uri="{FF2B5EF4-FFF2-40B4-BE49-F238E27FC236}">
                <a16:creationId xmlns:a16="http://schemas.microsoft.com/office/drawing/2014/main" id="{BB35D74C-E7AE-4A1E-9B7D-C4DAA04B970D}"/>
              </a:ext>
            </a:extLst>
          </p:cNvPr>
          <p:cNvPicPr>
            <a:picLocks noChangeAspect="1"/>
          </p:cNvPicPr>
          <p:nvPr/>
        </p:nvPicPr>
        <p:blipFill rotWithShape="1">
          <a:blip r:embed="rId2">
            <a:extLst>
              <a:ext uri="{28A0092B-C50C-407E-A947-70E740481C1C}">
                <a14:useLocalDpi xmlns:a14="http://schemas.microsoft.com/office/drawing/2010/main" val="0"/>
              </a:ext>
            </a:extLst>
          </a:blip>
          <a:srcRect l="846" r="21262" b="-5"/>
          <a:stretch/>
        </p:blipFill>
        <p:spPr>
          <a:xfrm>
            <a:off x="785357" y="481108"/>
            <a:ext cx="4238464" cy="2491815"/>
          </a:xfrm>
          <a:prstGeom prst="rect">
            <a:avLst/>
          </a:prstGeom>
        </p:spPr>
      </p:pic>
      <p:pic>
        <p:nvPicPr>
          <p:cNvPr id="8" name="Picture 7" descr="Chart, line chart&#10;&#10;Description automatically generated">
            <a:extLst>
              <a:ext uri="{FF2B5EF4-FFF2-40B4-BE49-F238E27FC236}">
                <a16:creationId xmlns:a16="http://schemas.microsoft.com/office/drawing/2014/main" id="{968B214E-5401-4E7B-B9A8-C9F24A157A5C}"/>
              </a:ext>
            </a:extLst>
          </p:cNvPr>
          <p:cNvPicPr>
            <a:picLocks noChangeAspect="1"/>
          </p:cNvPicPr>
          <p:nvPr/>
        </p:nvPicPr>
        <p:blipFill rotWithShape="1">
          <a:blip r:embed="rId3">
            <a:extLst>
              <a:ext uri="{28A0092B-C50C-407E-A947-70E740481C1C}">
                <a14:useLocalDpi xmlns:a14="http://schemas.microsoft.com/office/drawing/2010/main" val="0"/>
              </a:ext>
            </a:extLst>
          </a:blip>
          <a:srcRect l="2087" r="15867"/>
          <a:stretch/>
        </p:blipFill>
        <p:spPr>
          <a:xfrm>
            <a:off x="784582" y="3137516"/>
            <a:ext cx="4238464" cy="2492878"/>
          </a:xfrm>
          <a:prstGeom prst="rect">
            <a:avLst/>
          </a:prstGeom>
        </p:spPr>
      </p:pic>
      <p:sp>
        <p:nvSpPr>
          <p:cNvPr id="3" name="Content Placeholder 2">
            <a:extLst>
              <a:ext uri="{FF2B5EF4-FFF2-40B4-BE49-F238E27FC236}">
                <a16:creationId xmlns:a16="http://schemas.microsoft.com/office/drawing/2014/main" id="{9E6039AD-E8AC-4ACC-89A2-926D9DB406F5}"/>
              </a:ext>
            </a:extLst>
          </p:cNvPr>
          <p:cNvSpPr>
            <a:spLocks noGrp="1"/>
          </p:cNvSpPr>
          <p:nvPr>
            <p:ph idx="1"/>
          </p:nvPr>
        </p:nvSpPr>
        <p:spPr>
          <a:xfrm>
            <a:off x="5196457" y="2015732"/>
            <a:ext cx="5550357" cy="3450613"/>
          </a:xfrm>
        </p:spPr>
        <p:txBody>
          <a:bodyPr>
            <a:normAutofit/>
          </a:bodyPr>
          <a:lstStyle/>
          <a:p>
            <a:pPr marL="0" indent="0">
              <a:buNone/>
            </a:pPr>
            <a:r>
              <a:rPr lang="en-US" b="0" i="0" dirty="0">
                <a:effectLst/>
                <a:latin typeface="-apple-system"/>
              </a:rPr>
              <a:t>For social media usage, we rely on a Pew Research dataset that collected the share of U.S. adults using different forms of social media from 2005 through 2021. The data is broken down by age groups.</a:t>
            </a:r>
          </a:p>
          <a:p>
            <a:pPr marL="0" indent="0">
              <a:buNone/>
            </a:pPr>
            <a:endParaRPr lang="en-US" dirty="0"/>
          </a:p>
        </p:txBody>
      </p:sp>
      <p:pic>
        <p:nvPicPr>
          <p:cNvPr id="26" name="Picture 18">
            <a:extLst>
              <a:ext uri="{FF2B5EF4-FFF2-40B4-BE49-F238E27FC236}">
                <a16:creationId xmlns:a16="http://schemas.microsoft.com/office/drawing/2014/main" id="{CD88FC76-F691-462A-BCF9-0BA4F5DE6D7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27" name="Straight Connector 20">
            <a:extLst>
              <a:ext uri="{FF2B5EF4-FFF2-40B4-BE49-F238E27FC236}">
                <a16:creationId xmlns:a16="http://schemas.microsoft.com/office/drawing/2014/main" id="{33204A7E-B7E9-42D0-9DC4-B82FDC8C4BC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902622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4000"/>
                <a:satMod val="80000"/>
                <a:lumMod val="106000"/>
              </a:schemeClr>
            </a:gs>
            <a:gs pos="100000">
              <a:schemeClr val="bg1">
                <a:shade val="80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3522FE7-5A29-4EF6-B1EF-2CA55748A7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9" name="Picture 8">
            <a:extLst>
              <a:ext uri="{FF2B5EF4-FFF2-40B4-BE49-F238E27FC236}">
                <a16:creationId xmlns:a16="http://schemas.microsoft.com/office/drawing/2014/main" id="{C2192E09-EBC7-416C-B887-DFF915D7F43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1" name="Straight Connector 10">
            <a:extLst>
              <a:ext uri="{FF2B5EF4-FFF2-40B4-BE49-F238E27FC236}">
                <a16:creationId xmlns:a16="http://schemas.microsoft.com/office/drawing/2014/main" id="{2924498D-E084-44BE-A196-CFCE3556435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3BBC7667-C352-4842-9AFD-E5C16AD002F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15" name="Rectangle 14">
            <a:extLst>
              <a:ext uri="{FF2B5EF4-FFF2-40B4-BE49-F238E27FC236}">
                <a16:creationId xmlns:a16="http://schemas.microsoft.com/office/drawing/2014/main" id="{F0AB17F6-592B-45CB-96F6-705C9825AF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FC29038-DDBC-4BFF-89F4-CE1EC9E6EEB3}"/>
              </a:ext>
            </a:extLst>
          </p:cNvPr>
          <p:cNvSpPr>
            <a:spLocks noGrp="1"/>
          </p:cNvSpPr>
          <p:nvPr>
            <p:ph type="title"/>
          </p:nvPr>
        </p:nvSpPr>
        <p:spPr>
          <a:xfrm>
            <a:off x="4750904" y="802298"/>
            <a:ext cx="6639329" cy="5116985"/>
          </a:xfrm>
        </p:spPr>
        <p:txBody>
          <a:bodyPr vert="horz" lIns="91440" tIns="45720" rIns="91440" bIns="0" rtlCol="0" anchor="ctr">
            <a:normAutofit/>
          </a:bodyPr>
          <a:lstStyle/>
          <a:p>
            <a:pPr marL="1143000" indent="-1143000"/>
            <a:r>
              <a:rPr lang="en-US" sz="6600" dirty="0"/>
              <a:t>4. </a:t>
            </a:r>
            <a:r>
              <a:rPr lang="en-US" sz="5600" dirty="0"/>
              <a:t>Applied technologies</a:t>
            </a:r>
          </a:p>
        </p:txBody>
      </p:sp>
      <p:cxnSp>
        <p:nvCxnSpPr>
          <p:cNvPr id="17" name="Straight Connector 16">
            <a:extLst>
              <a:ext uri="{FF2B5EF4-FFF2-40B4-BE49-F238E27FC236}">
                <a16:creationId xmlns:a16="http://schemas.microsoft.com/office/drawing/2014/main" id="{5A9284E7-0823-472D-9963-18D89DFEB8B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760590"/>
            <a:ext cx="0" cy="3200400"/>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9698725"/>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64" name="Rectangle 63">
            <a:extLst>
              <a:ext uri="{FF2B5EF4-FFF2-40B4-BE49-F238E27FC236}">
                <a16:creationId xmlns:a16="http://schemas.microsoft.com/office/drawing/2014/main" id="{84C75E2B-CACA-478C-B26B-182AF87A18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66" name="Picture 65">
            <a:extLst>
              <a:ext uri="{FF2B5EF4-FFF2-40B4-BE49-F238E27FC236}">
                <a16:creationId xmlns:a16="http://schemas.microsoft.com/office/drawing/2014/main" id="{50FF2874-547C-4D14-9E18-28B19002FB8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68" name="Straight Connector 67">
            <a:extLst>
              <a:ext uri="{FF2B5EF4-FFF2-40B4-BE49-F238E27FC236}">
                <a16:creationId xmlns:a16="http://schemas.microsoft.com/office/drawing/2014/main" id="{36CF827D-A163-47F7-BD87-34EB4FA7D6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D299D9A9-1DA8-433D-A9BC-FB48D93D421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72" name="Rectangle 71">
            <a:extLst>
              <a:ext uri="{FF2B5EF4-FFF2-40B4-BE49-F238E27FC236}">
                <a16:creationId xmlns:a16="http://schemas.microsoft.com/office/drawing/2014/main" id="{593D0D1F-C0CE-416A-883C-BF1E03F63B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94BB6862-3393-46CC-9A80-E400B3206A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a:extLst>
              <a:ext uri="{FF2B5EF4-FFF2-40B4-BE49-F238E27FC236}">
                <a16:creationId xmlns:a16="http://schemas.microsoft.com/office/drawing/2014/main" id="{9C888BC2-5FB8-4A00-9D2C-ABE5250D796C}"/>
              </a:ext>
            </a:extLst>
          </p:cNvPr>
          <p:cNvSpPr>
            <a:spLocks noGrp="1"/>
          </p:cNvSpPr>
          <p:nvPr>
            <p:ph type="title"/>
          </p:nvPr>
        </p:nvSpPr>
        <p:spPr>
          <a:xfrm>
            <a:off x="661251" y="1474970"/>
            <a:ext cx="2821967" cy="3144914"/>
          </a:xfrm>
        </p:spPr>
        <p:txBody>
          <a:bodyPr vert="horz" lIns="91440" tIns="45720" rIns="91440" bIns="45720" rtlCol="0" anchor="ctr">
            <a:normAutofit/>
          </a:bodyPr>
          <a:lstStyle/>
          <a:p>
            <a:r>
              <a:rPr lang="en-US" sz="2200"/>
              <a:t>Technologies, languages, tools, and algorithms used throughout the project</a:t>
            </a:r>
            <a:br>
              <a:rPr lang="en-US" sz="2200"/>
            </a:br>
            <a:br>
              <a:rPr lang="en-US" sz="2200"/>
            </a:br>
            <a:endParaRPr lang="en-US" sz="2200"/>
          </a:p>
        </p:txBody>
      </p:sp>
      <p:grpSp>
        <p:nvGrpSpPr>
          <p:cNvPr id="76" name="Group 75">
            <a:extLst>
              <a:ext uri="{FF2B5EF4-FFF2-40B4-BE49-F238E27FC236}">
                <a16:creationId xmlns:a16="http://schemas.microsoft.com/office/drawing/2014/main" id="{ECD36A4A-123D-46E3-8A64-13B8B3F019B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979388" y="482170"/>
            <a:ext cx="7560115" cy="5149101"/>
            <a:chOff x="7463258" y="583365"/>
            <a:chExt cx="7560115" cy="5181928"/>
          </a:xfrm>
        </p:grpSpPr>
        <p:sp>
          <p:nvSpPr>
            <p:cNvPr id="77" name="Rectangle 76">
              <a:extLst>
                <a:ext uri="{FF2B5EF4-FFF2-40B4-BE49-F238E27FC236}">
                  <a16:creationId xmlns:a16="http://schemas.microsoft.com/office/drawing/2014/main" id="{612E2361-DAF1-4420-BBBD-218F4138ED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3258" y="583365"/>
              <a:ext cx="7560115" cy="5181928"/>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1D6F994B-14BC-49BA-B34D-17DF3069A4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76317" y="915807"/>
              <a:ext cx="6928279" cy="4494927"/>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80" name="Picture 79">
            <a:extLst>
              <a:ext uri="{FF2B5EF4-FFF2-40B4-BE49-F238E27FC236}">
                <a16:creationId xmlns:a16="http://schemas.microsoft.com/office/drawing/2014/main" id="{55EC7096-D0A6-471D-AE28-B68D70388E3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82" name="Straight Connector 81">
            <a:extLst>
              <a:ext uri="{FF2B5EF4-FFF2-40B4-BE49-F238E27FC236}">
                <a16:creationId xmlns:a16="http://schemas.microsoft.com/office/drawing/2014/main" id="{2E98EB88-99B6-483D-B203-0D5D6310050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pic>
        <p:nvPicPr>
          <p:cNvPr id="7" name="Content Placeholder 6" descr="Graphical user interface, application, website&#10;&#10;Description automatically generated">
            <a:extLst>
              <a:ext uri="{FF2B5EF4-FFF2-40B4-BE49-F238E27FC236}">
                <a16:creationId xmlns:a16="http://schemas.microsoft.com/office/drawing/2014/main" id="{7DD458F4-B6EB-4D33-90FE-EAF5AEB25C5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412512" y="923965"/>
            <a:ext cx="6695435" cy="4264723"/>
          </a:xfrm>
        </p:spPr>
      </p:pic>
    </p:spTree>
    <p:extLst>
      <p:ext uri="{BB962C8B-B14F-4D97-AF65-F5344CB8AC3E}">
        <p14:creationId xmlns:p14="http://schemas.microsoft.com/office/powerpoint/2010/main" val="288336247"/>
      </p:ext>
    </p:extLst>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docProps/app.xml><?xml version="1.0" encoding="utf-8"?>
<Properties xmlns="http://schemas.openxmlformats.org/officeDocument/2006/extended-properties" xmlns:vt="http://schemas.openxmlformats.org/officeDocument/2006/docPropsVTypes">
  <Template>Gallery</Template>
  <TotalTime>469</TotalTime>
  <Words>399</Words>
  <Application>Microsoft Office PowerPoint</Application>
  <PresentationFormat>Widescreen</PresentationFormat>
  <Paragraphs>45</Paragraphs>
  <Slides>25</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25</vt:i4>
      </vt:variant>
    </vt:vector>
  </HeadingPairs>
  <TitlesOfParts>
    <vt:vector size="31" baseType="lpstr">
      <vt:lpstr>abril-text</vt:lpstr>
      <vt:lpstr>-apple-system</vt:lpstr>
      <vt:lpstr>Arial</vt:lpstr>
      <vt:lpstr>Gill Sans MT</vt:lpstr>
      <vt:lpstr>zeitung</vt:lpstr>
      <vt:lpstr>Gallery</vt:lpstr>
      <vt:lpstr>1. Selected Topic</vt:lpstr>
      <vt:lpstr>Social Media Impact – Suicidal Rates</vt:lpstr>
      <vt:lpstr>2. Reason for topic selection</vt:lpstr>
      <vt:lpstr>Reason for Topic Selection</vt:lpstr>
      <vt:lpstr>3. Data source description</vt:lpstr>
      <vt:lpstr>Suicide Rates Overview 1985 to 2016 – From Kaggle</vt:lpstr>
      <vt:lpstr>Social Media Fact Sheet – from Pew Research center  </vt:lpstr>
      <vt:lpstr>4. Applied technologies</vt:lpstr>
      <vt:lpstr>Technologies, languages, tools, and algorithms used throughout the project  </vt:lpstr>
      <vt:lpstr>5. Analytical objectives</vt:lpstr>
      <vt:lpstr>Questions we hope to answer with data</vt:lpstr>
      <vt:lpstr>6. Data exploration</vt:lpstr>
      <vt:lpstr>Pandas Info and describe Functions</vt:lpstr>
      <vt:lpstr>Visual Exploratory data Analysis</vt:lpstr>
      <vt:lpstr>7. Data analysis</vt:lpstr>
      <vt:lpstr>Machine learning - linear Regression Model</vt:lpstr>
      <vt:lpstr>Machine learning - random forest regressor Model</vt:lpstr>
      <vt:lpstr>random forest regressor feature Importance</vt:lpstr>
      <vt:lpstr>8. Results of analysis</vt:lpstr>
      <vt:lpstr>Link to our Visualization</vt:lpstr>
      <vt:lpstr>9. Recommendations for future analysis</vt:lpstr>
      <vt:lpstr>PowerPoint Presentation</vt:lpstr>
      <vt:lpstr>10. limitations</vt:lpstr>
      <vt:lpstr>PowerPoint Presentation</vt:lpstr>
      <vt:lpstr>Thank you for your attention!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Social Media Impact</dc:title>
  <dc:creator>shreyamaitri shah</dc:creator>
  <cp:lastModifiedBy>shreyamaitri shah</cp:lastModifiedBy>
  <cp:revision>16</cp:revision>
  <dcterms:created xsi:type="dcterms:W3CDTF">2022-03-22T13:47:55Z</dcterms:created>
  <dcterms:modified xsi:type="dcterms:W3CDTF">2022-04-05T18:58:59Z</dcterms:modified>
</cp:coreProperties>
</file>